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9" r:id="rId2"/>
    <p:sldId id="311" r:id="rId3"/>
    <p:sldId id="288" r:id="rId4"/>
    <p:sldId id="325" r:id="rId5"/>
    <p:sldId id="304" r:id="rId6"/>
    <p:sldId id="300" r:id="rId7"/>
    <p:sldId id="291" r:id="rId8"/>
    <p:sldId id="295" r:id="rId9"/>
    <p:sldId id="296" r:id="rId10"/>
    <p:sldId id="297" r:id="rId11"/>
    <p:sldId id="298" r:id="rId12"/>
    <p:sldId id="321" r:id="rId13"/>
    <p:sldId id="322" r:id="rId14"/>
    <p:sldId id="316" r:id="rId15"/>
    <p:sldId id="326" r:id="rId16"/>
    <p:sldId id="303" r:id="rId17"/>
    <p:sldId id="306" r:id="rId18"/>
    <p:sldId id="312" r:id="rId19"/>
    <p:sldId id="327" r:id="rId20"/>
  </p:sldIdLst>
  <p:sldSz cx="9144000" cy="6858000" type="screen4x3"/>
  <p:notesSz cx="6670675" cy="9929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5B322"/>
    <a:srgbClr val="6B6B6B"/>
    <a:srgbClr val="FF5815"/>
    <a:srgbClr val="FA7F22"/>
    <a:srgbClr val="FFFF99"/>
    <a:srgbClr val="F9AB6B"/>
    <a:srgbClr val="F8A45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6" autoAdjust="0"/>
    <p:restoredTop sz="94660"/>
  </p:normalViewPr>
  <p:slideViewPr>
    <p:cSldViewPr>
      <p:cViewPr varScale="1">
        <p:scale>
          <a:sx n="69" d="100"/>
          <a:sy n="69" d="100"/>
        </p:scale>
        <p:origin x="-151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CDDFC8-4896-473C-9ED7-6973E7B96BFE}" type="datetimeFigureOut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D93B87-D449-4E02-B2EE-B44F0225A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1B35C-186D-4A75-8A92-8F7E10A659B7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64D3A-D0D1-416D-97B6-8AB06D6E0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EFE81-F634-4CB9-86D7-EE055FBBAE0B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FA31-C82D-4099-98C7-24789CA08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1B96-DAF9-4A2C-BD66-474759CA68F6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3A945-F557-4784-B111-72766A80A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2FC2F-FE41-4C01-AEF2-A52369432C86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B449C-81DE-4F8F-8944-E5393C5A2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95AB8-2500-409C-8B4F-7F3E3B88D653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491B-9D89-4DE0-BE0C-590F8D924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29E61-8C6E-4B58-949E-25935C510D0D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1B070-BED1-4202-A9FC-F4BC8F2F5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42E8-8BE3-42AE-B123-3642627FD971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F797E-4E13-43D3-B4C9-2D4919FBA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20C9-23C5-41FF-97B5-78EF96B01220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4F5C1-6855-4BF1-A7DE-A07D8D50B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A1E87-474C-4BAF-9BB5-6290BFEAA77A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81E5C-D002-4A02-9590-26EE1CE7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0EFE2-9A9E-4815-8BED-58E1151EAF05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B84C6-A992-4BDD-B107-62AA52C18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5CDF-84FF-4585-9042-E8C1508A95DC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60729-34D2-402B-8C9E-46E5CC773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E9D72-14CE-42AE-8486-7EE5EDC34652}" type="datetime1">
              <a:rPr lang="ru-RU"/>
              <a:pPr>
                <a:defRPr/>
              </a:pPr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4D425F-54D7-413E-B5B6-BDAAAB787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-auditor.ru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-auditor.ru/dop.htm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-auditor.ru/dop.htm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hyperlink" Target="mailto:mail@rosenergo.gov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A0324-2F62-45C4-9826-70828B9F7A9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  <a:gs pos="26000">
                <a:schemeClr val="tx2">
                  <a:lumMod val="75000"/>
                </a:schemeClr>
              </a:gs>
              <a:gs pos="31000">
                <a:schemeClr val="tx2">
                  <a:lumMod val="75000"/>
                </a:schemeClr>
              </a:gs>
              <a:gs pos="0">
                <a:schemeClr val="tx2">
                  <a:lumMod val="75000"/>
                </a:schemeClr>
              </a:gs>
            </a:gsLst>
            <a:lin ang="135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5661025"/>
            <a:ext cx="9144000" cy="12239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382963" y="3313113"/>
            <a:ext cx="5437187" cy="3500437"/>
          </a:xfrm>
          <a:prstGeom prst="rect">
            <a:avLst/>
          </a:prstGeom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32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Презентация программного комплекса для создания, сбора, обработки и анализа </a:t>
            </a:r>
            <a:r>
              <a:rPr lang="ru-RU" sz="32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энергопаспортов</a:t>
            </a:r>
            <a:endParaRPr lang="ru-RU" sz="3200" b="1" kern="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3200" b="1" kern="0" dirty="0">
              <a:solidFill>
                <a:schemeClr val="bg1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2800" b="1" kern="0" dirty="0">
                <a:solidFill>
                  <a:srgbClr val="6B6B6B"/>
                </a:solidFill>
                <a:latin typeface="Calibri" pitchFamily="34" charset="0"/>
                <a:ea typeface="+mj-ea"/>
                <a:cs typeface="Calibri" pitchFamily="34" charset="0"/>
              </a:rPr>
              <a:t> АРМ «СРО»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rgbClr val="6B6B6B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2800" b="1" kern="0" dirty="0">
                <a:solidFill>
                  <a:srgbClr val="6B6B6B"/>
                </a:solidFill>
                <a:latin typeface="Calibri" pitchFamily="34" charset="0"/>
                <a:ea typeface="+mj-ea"/>
                <a:cs typeface="Calibri" pitchFamily="34" charset="0"/>
              </a:rPr>
              <a:t> АРМ «</a:t>
            </a:r>
            <a:r>
              <a:rPr lang="ru-RU" sz="2800" b="1" kern="0" dirty="0" err="1">
                <a:solidFill>
                  <a:srgbClr val="6B6B6B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800" b="1" kern="0" dirty="0">
                <a:solidFill>
                  <a:srgbClr val="6B6B6B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0" y="5373688"/>
            <a:ext cx="9144000" cy="287337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6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3168650"/>
            <a:ext cx="360045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2058" name="Picture 10" descr="C:\Users\Лена\Desktop\Untitle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0"/>
            <a:ext cx="6610351" cy="2768327"/>
          </a:xfrm>
          <a:prstGeom prst="rect">
            <a:avLst/>
          </a:prstGeom>
          <a:noFill/>
          <a:effectLst>
            <a:outerShdw blurRad="520700" dist="38100" dir="2700000" sx="106000" sy="106000" algn="tl" rotWithShape="0">
              <a:schemeClr val="tx2">
                <a:lumMod val="75000"/>
              </a:scheme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5832648" cy="3802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795963" y="3213100"/>
            <a:ext cx="2305050" cy="1152525"/>
          </a:xfrm>
          <a:prstGeom prst="wedgeRoundRectCallout">
            <a:avLst>
              <a:gd name="adj1" fmla="val -93371"/>
              <a:gd name="adj2" fmla="val -3837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При вводе осуществляется проверка корректности, часть данных вводится автоматически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2263" y="3213100"/>
            <a:ext cx="2305050" cy="1352550"/>
          </a:xfrm>
          <a:prstGeom prst="wedgeRoundRectCallout">
            <a:avLst>
              <a:gd name="adj1" fmla="val 80041"/>
              <a:gd name="adj2" fmla="val 84713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Возможность нескольким аудиторам проводить аудит </a:t>
            </a:r>
            <a:r>
              <a:rPr lang="ru-RU" sz="1400" dirty="0" smtClean="0">
                <a:solidFill>
                  <a:srgbClr val="C00000"/>
                </a:solidFill>
              </a:rPr>
              <a:t>одного объекта помечая </a:t>
            </a:r>
            <a:r>
              <a:rPr lang="ru-RU" sz="1400" dirty="0">
                <a:solidFill>
                  <a:srgbClr val="C00000"/>
                </a:solidFill>
              </a:rPr>
              <a:t>рабочие разделы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210504-89CF-4D79-8C8E-112C08B626B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2299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908175" y="1341438"/>
            <a:ext cx="5472113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Основные интерфейсы системы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896605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23850" y="3573463"/>
            <a:ext cx="2379663" cy="1150937"/>
          </a:xfrm>
          <a:prstGeom prst="wedgeRoundRectCallout">
            <a:avLst>
              <a:gd name="adj1" fmla="val 41083"/>
              <a:gd name="adj2" fmla="val -12018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Заполнение 1-го паспорта на несколько объектов, в т.ч . несколькими аудиторами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865813" y="2997200"/>
            <a:ext cx="2019300" cy="785813"/>
          </a:xfrm>
          <a:prstGeom prst="wedgeRoundRectCallout">
            <a:avLst>
              <a:gd name="adj1" fmla="val -137275"/>
              <a:gd name="adj2" fmla="val -30591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Простые инструменты ввода данных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C680AB3-34E9-4A27-BFB0-5E4D27887AB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3323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908175" y="1341438"/>
            <a:ext cx="5472113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Основные интерфейсы системы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0FBAD8-51B6-400D-A282-418756FE3DF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2590800" y="1295400"/>
            <a:ext cx="4264025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Информационный центр</a:t>
            </a:r>
            <a:endParaRPr lang="ru-RU" sz="2800" b="1" kern="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47862"/>
            <a:ext cx="5503341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3607228"/>
            <a:ext cx="5311635" cy="282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152401" y="4953000"/>
            <a:ext cx="1600199" cy="381000"/>
          </a:xfrm>
          <a:prstGeom prst="wedgeRoundRectCallout">
            <a:avLst>
              <a:gd name="adj1" fmla="val 61009"/>
              <a:gd name="adj2" fmla="val -31062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C00000"/>
                </a:solidFill>
              </a:rPr>
              <a:t>Лента новостей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1524000" y="5486400"/>
            <a:ext cx="2105025" cy="914400"/>
          </a:xfrm>
          <a:prstGeom prst="wedgeRoundRectCallout">
            <a:avLst>
              <a:gd name="adj1" fmla="val 113377"/>
              <a:gd name="adj2" fmla="val -46092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C00000"/>
                </a:solidFill>
              </a:rPr>
              <a:t>Информация о законодательстве (законы, приказы, постановления ит.д.)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6400800" y="2286000"/>
            <a:ext cx="2057400" cy="762000"/>
          </a:xfrm>
          <a:prstGeom prst="wedgeRoundRectCallout">
            <a:avLst>
              <a:gd name="adj1" fmla="val -6294"/>
              <a:gd name="adj2" fmla="val 209912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C00000"/>
                </a:solidFill>
              </a:rPr>
              <a:t>Текст открывается справа в отдельном окне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0FBAD8-51B6-400D-A282-418756FE3DF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81200"/>
            <a:ext cx="543322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13872" y="3733800"/>
            <a:ext cx="507381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39700" dist="2159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685800" y="5181600"/>
            <a:ext cx="2362199" cy="533400"/>
          </a:xfrm>
          <a:prstGeom prst="wedgeRoundRectCallout">
            <a:avLst>
              <a:gd name="adj1" fmla="val 65701"/>
              <a:gd name="adj2" fmla="val -266470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C00000"/>
                </a:solidFill>
              </a:rPr>
              <a:t>Информация о конкурсах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5715000" y="2362200"/>
            <a:ext cx="2438400" cy="685800"/>
          </a:xfrm>
          <a:prstGeom prst="wedgeRoundRectCallout">
            <a:avLst>
              <a:gd name="adj1" fmla="val 43414"/>
              <a:gd name="adj2" fmla="val 354309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C00000"/>
                </a:solidFill>
              </a:rPr>
              <a:t>Методическая поддержка (</a:t>
            </a:r>
            <a:r>
              <a:rPr lang="ru-RU" sz="1400" dirty="0" err="1" smtClean="0">
                <a:solidFill>
                  <a:srgbClr val="C00000"/>
                </a:solidFill>
              </a:rPr>
              <a:t>СНиП</a:t>
            </a:r>
            <a:r>
              <a:rPr lang="ru-RU" sz="1400" dirty="0" smtClean="0">
                <a:solidFill>
                  <a:srgbClr val="C00000"/>
                </a:solidFill>
              </a:rPr>
              <a:t>, ГОСТ, Методика расчетов, Аналитика и т.д.)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590800" y="1295400"/>
            <a:ext cx="4264025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Информационный центр</a:t>
            </a:r>
            <a:endParaRPr lang="ru-RU" sz="2800" b="1" kern="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49288" y="1525588"/>
            <a:ext cx="7883525" cy="608012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Техническая поддержка</a:t>
            </a:r>
          </a:p>
        </p:txBody>
      </p:sp>
      <p:pic>
        <p:nvPicPr>
          <p:cNvPr id="16387" name="Picture 2" descr="http://www.kilgoremarine.com/images/lifebuo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4861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Группа 12"/>
          <p:cNvGrpSpPr>
            <a:grpSpLocks/>
          </p:cNvGrpSpPr>
          <p:nvPr/>
        </p:nvGrpSpPr>
        <p:grpSpPr bwMode="auto">
          <a:xfrm>
            <a:off x="671513" y="2133600"/>
            <a:ext cx="7932737" cy="3871913"/>
            <a:chOff x="381000" y="2044700"/>
            <a:chExt cx="8077200" cy="3872384"/>
          </a:xfrm>
        </p:grpSpPr>
        <p:sp>
          <p:nvSpPr>
            <p:cNvPr id="16398" name="Прямоугольник 6"/>
            <p:cNvSpPr>
              <a:spLocks noChangeArrowheads="1"/>
            </p:cNvSpPr>
            <p:nvPr/>
          </p:nvSpPr>
          <p:spPr bwMode="auto">
            <a:xfrm>
              <a:off x="381000" y="2044700"/>
              <a:ext cx="807720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Calibri" pitchFamily="34" charset="0"/>
              </a:endParaRPr>
            </a:p>
            <a:p>
              <a:r>
                <a:rPr lang="ru-RU">
                  <a:latin typeface="Calibri" pitchFamily="34" charset="0"/>
                </a:rPr>
                <a:t>Все пользователи АРМ «Энергоаудитор» и АРМ «СРО», а также некоммерческие пользователи (например, если вы тестируете продукт перед покупкой) могут направить вопрос специалистам технической поддержки и получить квалифицированную консультацию. </a:t>
              </a:r>
            </a:p>
          </p:txBody>
        </p:sp>
        <p:sp>
          <p:nvSpPr>
            <p:cNvPr id="16399" name="Прямоугольник 7"/>
            <p:cNvSpPr>
              <a:spLocks noChangeArrowheads="1"/>
            </p:cNvSpPr>
            <p:nvPr/>
          </p:nvSpPr>
          <p:spPr bwMode="auto">
            <a:xfrm>
              <a:off x="395536" y="3700934"/>
              <a:ext cx="5270500" cy="221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alibri" pitchFamily="34" charset="0"/>
                </a:rPr>
                <a:t>Все пользователи продукта получают </a:t>
              </a:r>
              <a:r>
                <a:rPr lang="ru-RU" b="1">
                  <a:latin typeface="Calibri" pitchFamily="34" charset="0"/>
                </a:rPr>
                <a:t>бесплатную техническую поддержку и доступ к новым версиям продукта учитывающим изменения законодательства и пожелания пользователей</a:t>
              </a:r>
            </a:p>
            <a:p>
              <a:endParaRPr lang="ru-RU">
                <a:latin typeface="Calibri" pitchFamily="34" charset="0"/>
              </a:endParaRPr>
            </a:p>
            <a:p>
              <a:r>
                <a:rPr lang="ru-RU" sz="1600" i="1">
                  <a:latin typeface="Calibri" pitchFamily="34" charset="0"/>
                </a:rPr>
                <a:t>Обратиться в Службу технической поддержки можно через сайт АРМ «Энергоаудитор»</a:t>
              </a:r>
              <a:r>
                <a:rPr lang="en-US" sz="1600" i="1">
                  <a:latin typeface="Calibri" pitchFamily="34" charset="0"/>
                </a:rPr>
                <a:t>:</a:t>
              </a:r>
              <a:r>
                <a:rPr lang="ru-RU" sz="1600" i="1">
                  <a:latin typeface="Calibri" pitchFamily="34" charset="0"/>
                </a:rPr>
                <a:t> </a:t>
              </a:r>
              <a:r>
                <a:rPr lang="en-US" sz="1600">
                  <a:latin typeface="Calibri" pitchFamily="34" charset="0"/>
                  <a:hlinkClick r:id="rId3"/>
                </a:rPr>
                <a:t>www.arm-auditor.ru</a:t>
              </a:r>
              <a:endParaRPr lang="en-US" sz="1600">
                <a:latin typeface="Calibri" pitchFamily="34" charset="0"/>
              </a:endParaRPr>
            </a:p>
            <a:p>
              <a:r>
                <a:rPr lang="ru-RU" sz="1600" i="1">
                  <a:latin typeface="Calibri" pitchFamily="34" charset="0"/>
                </a:rPr>
                <a:t>Или по бесплатному телефону: </a:t>
              </a:r>
              <a:r>
                <a:rPr lang="ru-RU" sz="1600">
                  <a:latin typeface="Calibri" pitchFamily="34" charset="0"/>
                </a:rPr>
                <a:t>8-800-2000-261</a:t>
              </a:r>
            </a:p>
          </p:txBody>
        </p:sp>
      </p:grp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6979CAD-07A9-475D-9D4C-91C9161E99CD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6395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2275" y="1473200"/>
            <a:ext cx="5975350" cy="4318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Стоимость решения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429000" y="4038600"/>
            <a:ext cx="2514600" cy="4572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АРМ «</a:t>
            </a:r>
            <a:r>
              <a:rPr lang="ru-RU" b="1" kern="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Энергоаудитор</a:t>
            </a:r>
            <a:r>
              <a:rPr lang="ru-RU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»</a:t>
            </a:r>
            <a:endParaRPr lang="ru-RU" b="1" kern="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415" name="AutoShape 9" descr="data:image/jpg;base64,/9j/4AAQSkZJRgABAQAAAQABAAD/2wCEAAkGBggGBQkIBwgKCQkKDRYODQwMGCYTFBAWHyUsIB8cHh4sMi8qIzAvJR4qKzcsKisyOEE4LCpJNTwvNTItOCwBCQoKDQsNGQ4OGTUkHiQ1MjU1NTU1NTU1NTU0LDUtNDUtNSw1LDUxNSw0LDQ1NTU1LDQxNS00MjQ1NC41KiwsNv/AABEIADQANAMBIgACEQEDEQH/xAAbAAADAQEAAwAAAAAAAAAAAAAABQYHBAECA//EADUQAAEDAgMFBQYGAwAAAAAAAAECAwQABQYRIRITMUFhIjJCUXFigaGxwdEHFBWCkZIjQ+H/xAAZAQACAwEAAAAAAAAAAAAAAAAEBQECAwD/xAAhEQACAgICAwADAAAAAAAAAAABAgADBBETMRIhQTKxwf/aAAwDAQACEQMRAD8A3HhUhdcaLkPLi2IIUEkpXMcGaAfYHi9eHrXP+IGICFpssRwpU4nblqSdQjkj93Pp61NWuLKvMz8hblbhpoDfPgdz2U9aX332NZw09/qLr8hy/DV3Gjj8ZAH61dnn1kcH3SkH9gyHwrzGfwoV9lxhhXJYKmT/AG0+dUtpwnarWjsRkPOnvOvDbUo+ZJpqu2QX29h2IwtJ5FIrkwSPb2EmSuI3bN7iSMzOitB+z3MyWeIjy1b1Ch7LneT7yR0pvaL2zdQ43u1x5bOW+jO95GfA+RB5EfA6VP3jDf6A05c7C+mGGxtOxnDky4PTketczdxF2iM3W2/4p0YnJKuOfiaX5g/YirvacfXn1LGxqCA3UuqK5rbPauluYmMZ7t5O0AeKTzB6g6GijQdw0HfuYveLn+avd0nZhRcfWU9Qnsp+CRVvaXoeD8INPyj2lpC1Ad51atchWYyCplclpeim3FBQ9Fa/KqjF0GbJjRrq2pUiG2ynZSn/AEaa6c8/P6UqxmKLbYBttxHj2MotsA20tsI4nN+ZdRJbQzLZVmpCTmCg8CPkeopndr6xaW0JIU9Jd0Zjt95Z+gHMnSsktN4egSmZsMpLzWmyTkHEnik/OncOTLudx3bbu8uU85Lf5NIHEgcgOQ865M9mrCgbc+ptVnFqwo/KO4Nvk4tvolXd0OwoK9GEaMl0eEDxbPNR56aAGvW7tCz4yO67LNyaKinlvE8/eM6q4EVm2wGosZOy00nZH3NSGOJAN/tjaT2kBbh6DLL60TkVaxmDez/YTcgWg+Xc9YOMmcNKkxHk7YW+XkeyFAEj+2Z99FRt8t0q63Eux0KWlCQgkefH60UPRdaK1AEGqvuCAARjjnDi4GKZZbT/AI5eclryVn3x7la+hFMMCYhSY/6TMUEutaN7XiT5VoGI7Ci/23dbe5ktK3kd7LPdr6jmDwI/5WZXPDqnJe4fbMG5t6hAOQc9ptXiHxHOt/Fse02INg9iTZW2NcbUGwe504lwWplSp9kSdnvOxk8uqB9P4p5gazKtttMuWnKZKAJB4toHBP1PX0qaYxNfbIA1MjiY2nTaPZVX1d/Et8oyat4SvzWrSpU4i2coOjOSzEWzl3ozQZlwZgRVyJCwhtAzJNZhNvJudzkXN7sIUnZaB8KBz99LbnfZd4Xt3F8KbScw0nRA+9VuCcGP3V9q5XZlTUJtQWywsZF8jgpQ5J6c/Tjhfccs8NXX0zO29sxuKrr6ZW4Hs5g4bQuW0PzEtZkLSsap2sgkdOyBmPPOvFUlFMUUIoUfI4RQihR8hXLcLZDusbcTo7b7eeYCuKT5g8Qeoooq0t3ILGdsGHIociSZDyVDMNySHAnoCRtfyTULbpirzcEsPttNpUcs2xkfjnRRQNqL5gaivIrTkA1NZsX4f2O1FuSI6pUjIKS5JO3snjonIJHrlnVRRRRiqqDSjUYoioNKNQoooq0vP//Z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AutoShape 11" descr="data:image/jpg;base64,/9j/4AAQSkZJRgABAQAAAQABAAD/2wCEAAkGBggGBQkIBwgKCQkKDRYODQwMGCYTFBAWHyUsIB8cHh4sMi8qIzAvJR4qKzcsKisyOEE4LCpJNTwvNTItOCwBCQoKDQsNGQ4OGTUkHiQ1MjU1NTU1NTU1NTU0LDUtNDUtNSw1LDUxNSw0LDQ1NTU1LDQxNS00MjQ1NC41KiwsNv/AABEIADQANAMBIgACEQEDEQH/xAAbAAADAQEAAwAAAAAAAAAAAAAABQYHBAECA//EADUQAAEDAgMFBQYGAwAAAAAAAAECAwQABQYRIRITMUFhIjJCUXFigaGxwdEHFBWCkZIjQ+H/xAAZAQACAwEAAAAAAAAAAAAAAAAEBQECAwD/xAAhEQACAgICAwADAAAAAAAAAAABAgADBBETMRIhQTKxwf/aAAwDAQACEQMRAD8A3HhUhdcaLkPLi2IIUEkpXMcGaAfYHi9eHrXP+IGICFpssRwpU4nblqSdQjkj93Pp61NWuLKvMz8hblbhpoDfPgdz2U9aX332NZw09/qLr8hy/DV3Gjj8ZAH61dnn1kcH3SkH9gyHwrzGfwoV9lxhhXJYKmT/AG0+dUtpwnarWjsRkPOnvOvDbUo+ZJpqu2QX29h2IwtJ5FIrkwSPb2EmSuI3bN7iSMzOitB+z3MyWeIjy1b1Ch7LneT7yR0pvaL2zdQ43u1x5bOW+jO95GfA+RB5EfA6VP3jDf6A05c7C+mGGxtOxnDky4PTketczdxF2iM3W2/4p0YnJKuOfiaX5g/YirvacfXn1LGxqCA3UuqK5rbPauluYmMZ7t5O0AeKTzB6g6GijQdw0HfuYveLn+avd0nZhRcfWU9Qnsp+CRVvaXoeD8INPyj2lpC1Ad51atchWYyCplclpeim3FBQ9Fa/KqjF0GbJjRrq2pUiG2ynZSn/AEaa6c8/P6UqxmKLbYBttxHj2MotsA20tsI4nN+ZdRJbQzLZVmpCTmCg8CPkeopndr6xaW0JIU9Jd0Zjt95Z+gHMnSsktN4egSmZsMpLzWmyTkHEnik/OncOTLudx3bbu8uU85Lf5NIHEgcgOQ865M9mrCgbc+ptVnFqwo/KO4Nvk4tvolXd0OwoK9GEaMl0eEDxbPNR56aAGvW7tCz4yO67LNyaKinlvE8/eM6q4EVm2wGosZOy00nZH3NSGOJAN/tjaT2kBbh6DLL60TkVaxmDez/YTcgWg+Xc9YOMmcNKkxHk7YW+XkeyFAEj+2Z99FRt8t0q63Eux0KWlCQgkefH60UPRdaK1AEGqvuCAARjjnDi4GKZZbT/AI5eclryVn3x7la+hFMMCYhSY/6TMUEutaN7XiT5VoGI7Ci/23dbe5ktK3kd7LPdr6jmDwI/5WZXPDqnJe4fbMG5t6hAOQc9ptXiHxHOt/Fse02INg9iTZW2NcbUGwe504lwWplSp9kSdnvOxk8uqB9P4p5gazKtttMuWnKZKAJB4toHBP1PX0qaYxNfbIA1MjiY2nTaPZVX1d/Et8oyat4SvzWrSpU4i2coOjOSzEWzl3ozQZlwZgRVyJCwhtAzJNZhNvJudzkXN7sIUnZaB8KBz99LbnfZd4Xt3F8KbScw0nRA+9VuCcGP3V9q5XZlTUJtQWywsZF8jgpQ5J6c/Tjhfccs8NXX0zO29sxuKrr6ZW4Hs5g4bQuW0PzEtZkLSsap2sgkdOyBmPPOvFUlFMUUIoUfI4RQihR8hXLcLZDusbcTo7b7eeYCuKT5g8Qeoooq0t3ILGdsGHIociSZDyVDMNySHAnoCRtfyTULbpirzcEsPttNpUcs2xkfjnRRQNqL5gaivIrTkA1NZsX4f2O1FuSI6pUjIKS5JO3snjonIJHrlnVRRRRiqqDSjUYoioNKNQoooq0vP//Z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AutoShape 13" descr="data:image/jpg;base64,/9j/4AAQSkZJRgABAQAAAQABAAD/2wCEAAkGBggGBQkIBwgKCQkKDRYODQwMGCYTFBAWHyUsIB8cHh4sMi8qIzAvJR4qKzcsKisyOEE4LCpJNTwvNTItOCwBCQoKDQsNGQ4OGTUkHiQ1MjU1NTU1NTU1NTU0LDUtNDUtNSw1LDUxNSw0LDQ1NTU1LDQxNS00MjQ1NC41KiwsNv/AABEIADQANAMBIgACEQEDEQH/xAAbAAADAQEAAwAAAAAAAAAAAAAABQYHBAECA//EADUQAAEDAgMFBQYGAwAAAAAAAAECAwQABQYRIRITMUFhIjJCUXFigaGxwdEHFBWCkZIjQ+H/xAAZAQACAwEAAAAAAAAAAAAAAAAEBQECAwD/xAAhEQACAgICAwADAAAAAAAAAAABAgADBBETMRIhQTKxwf/aAAwDAQACEQMRAD8A3HhUhdcaLkPLi2IIUEkpXMcGaAfYHi9eHrXP+IGICFpssRwpU4nblqSdQjkj93Pp61NWuLKvMz8hblbhpoDfPgdz2U9aX332NZw09/qLr8hy/DV3Gjj8ZAH61dnn1kcH3SkH9gyHwrzGfwoV9lxhhXJYKmT/AG0+dUtpwnarWjsRkPOnvOvDbUo+ZJpqu2QX29h2IwtJ5FIrkwSPb2EmSuI3bN7iSMzOitB+z3MyWeIjy1b1Ch7LneT7yR0pvaL2zdQ43u1x5bOW+jO95GfA+RB5EfA6VP3jDf6A05c7C+mGGxtOxnDky4PTketczdxF2iM3W2/4p0YnJKuOfiaX5g/YirvacfXn1LGxqCA3UuqK5rbPauluYmMZ7t5O0AeKTzB6g6GijQdw0HfuYveLn+avd0nZhRcfWU9Qnsp+CRVvaXoeD8INPyj2lpC1Ad51atchWYyCplclpeim3FBQ9Fa/KqjF0GbJjRrq2pUiG2ynZSn/AEaa6c8/P6UqxmKLbYBttxHj2MotsA20tsI4nN+ZdRJbQzLZVmpCTmCg8CPkeopndr6xaW0JIU9Jd0Zjt95Z+gHMnSsktN4egSmZsMpLzWmyTkHEnik/OncOTLudx3bbu8uU85Lf5NIHEgcgOQ865M9mrCgbc+ptVnFqwo/KO4Nvk4tvolXd0OwoK9GEaMl0eEDxbPNR56aAGvW7tCz4yO67LNyaKinlvE8/eM6q4EVm2wGosZOy00nZH3NSGOJAN/tjaT2kBbh6DLL60TkVaxmDez/YTcgWg+Xc9YOMmcNKkxHk7YW+XkeyFAEj+2Z99FRt8t0q63Eux0KWlCQgkefH60UPRdaK1AEGqvuCAARjjnDi4GKZZbT/AI5eclryVn3x7la+hFMMCYhSY/6TMUEutaN7XiT5VoGI7Ci/23dbe5ktK3kd7LPdr6jmDwI/5WZXPDqnJe4fbMG5t6hAOQc9ptXiHxHOt/Fse02INg9iTZW2NcbUGwe504lwWplSp9kSdnvOxk8uqB9P4p5gazKtttMuWnKZKAJB4toHBP1PX0qaYxNfbIA1MjiY2nTaPZVX1d/Et8oyat4SvzWrSpU4i2coOjOSzEWzl3ozQZlwZgRVyJCwhtAzJNZhNvJudzkXN7sIUnZaB8KBz99LbnfZd4Xt3F8KbScw0nRA+9VuCcGP3V9q5XZlTUJtQWywsZF8jgpQ5J6c/Tjhfccs8NXX0zO29sxuKrr6ZW4Hs5g4bQuW0PzEtZkLSsap2sgkdOyBmPPOvFUlFMUUIoUfI4RQihR8hXLcLZDusbcTo7b7eeYCuKT5g8Qeoooq0t3ILGdsGHIociSZDyVDMNySHAnoCRtfyTULbpirzcEsPttNpUcs2xkfjnRRQNqL5gaivIrTkA1NZsX4f2O1FuSI6pUjIKS5JO3snjonIJHrlnVRRRRiqqDSjUYoioNKNQoooq0vP//Z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77430D4-1E5A-4B72-B968-B5311044D85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7426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pic>
        <p:nvPicPr>
          <p:cNvPr id="27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081213"/>
            <a:ext cx="1085273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99000" sy="99000" algn="bl" rotWithShape="0">
              <a:prstClr val="black">
                <a:alpha val="40000"/>
              </a:prstClr>
            </a:outerShdw>
          </a:effectLst>
        </p:spPr>
      </p:pic>
      <p:sp>
        <p:nvSpPr>
          <p:cNvPr id="31" name="Прямоугольник 30"/>
          <p:cNvSpPr/>
          <p:nvPr/>
        </p:nvSpPr>
        <p:spPr>
          <a:xfrm>
            <a:off x="4289424" y="2470150"/>
            <a:ext cx="42449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b="1" kern="0" dirty="0">
                <a:solidFill>
                  <a:srgbClr val="FF3300"/>
                </a:solidFill>
                <a:latin typeface="+mn-lt"/>
              </a:rPr>
              <a:t>Предложение для СРО:</a:t>
            </a:r>
            <a:endParaRPr lang="en-US" b="1" kern="0" dirty="0">
              <a:solidFill>
                <a:srgbClr val="FF3300"/>
              </a:solidFill>
              <a:latin typeface="+mn-lt"/>
            </a:endParaRPr>
          </a:p>
          <a:p>
            <a:pPr indent="17463" algn="ctr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1600" b="1" kern="0" dirty="0" smtClean="0">
                <a:solidFill>
                  <a:srgbClr val="000000"/>
                </a:solidFill>
                <a:latin typeface="+mn-lt"/>
              </a:rPr>
              <a:t>Дисконтная программа 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</a:rPr>
              <a:t>при комплексной закупке</a:t>
            </a:r>
            <a:r>
              <a:rPr lang="en-US" sz="16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</a:rPr>
              <a:t>для членов СРО</a:t>
            </a:r>
          </a:p>
          <a:p>
            <a:pPr indent="17463" algn="ctr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endParaRPr lang="ru-RU" sz="1600" kern="0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66875" y="3197225"/>
            <a:ext cx="24479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1600" b="1" kern="0" dirty="0">
                <a:solidFill>
                  <a:srgbClr val="FF3300"/>
                </a:solidFill>
                <a:latin typeface="+mn-lt"/>
              </a:rPr>
              <a:t>Обновление</a:t>
            </a:r>
            <a:r>
              <a:rPr lang="ru-RU" sz="1600" b="1" kern="0" dirty="0">
                <a:latin typeface="+mn-lt"/>
              </a:rPr>
              <a:t>: </a:t>
            </a:r>
            <a:r>
              <a:rPr lang="ru-RU" sz="1600" kern="0" dirty="0">
                <a:latin typeface="+mn-lt"/>
              </a:rPr>
              <a:t>бесплатно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47813" y="2466975"/>
            <a:ext cx="2447925" cy="7309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АРМ «СРО»</a:t>
            </a:r>
          </a:p>
          <a:p>
            <a:pPr marL="442913" lvl="1" indent="-263525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</a:rPr>
              <a:t>10 000 руб./</a:t>
            </a:r>
            <a:r>
              <a:rPr lang="ru-RU" sz="1600" b="1" kern="0" dirty="0" smtClean="0">
                <a:solidFill>
                  <a:srgbClr val="000000"/>
                </a:solidFill>
                <a:latin typeface="+mn-lt"/>
              </a:rPr>
              <a:t>месяц</a:t>
            </a:r>
            <a:r>
              <a:rPr lang="en-US" sz="1600" b="1" kern="0" dirty="0" smtClean="0">
                <a:solidFill>
                  <a:srgbClr val="000000"/>
                </a:solidFill>
                <a:latin typeface="+mn-lt"/>
              </a:rPr>
              <a:t>*</a:t>
            </a:r>
            <a:endParaRPr lang="ru-RU" sz="1600" b="1" kern="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541338" y="3733800"/>
            <a:ext cx="7632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3200400" y="5791200"/>
            <a:ext cx="273685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1600" b="1" kern="0" dirty="0">
                <a:solidFill>
                  <a:srgbClr val="FF3300"/>
                </a:solidFill>
                <a:latin typeface="+mn-lt"/>
              </a:rPr>
              <a:t>Обновление</a:t>
            </a:r>
            <a:r>
              <a:rPr lang="ru-RU" sz="1600" b="1" kern="0" dirty="0">
                <a:latin typeface="+mn-lt"/>
              </a:rPr>
              <a:t>:</a:t>
            </a:r>
            <a:r>
              <a:rPr lang="ru-RU" sz="1600" kern="0" dirty="0">
                <a:latin typeface="+mn-lt"/>
              </a:rPr>
              <a:t> бесплатно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  <p:pic>
        <p:nvPicPr>
          <p:cNvPr id="3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886200"/>
            <a:ext cx="2165640" cy="223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99000" sy="99000" algn="b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3429000" y="4572000"/>
            <a:ext cx="502920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966913" indent="-1966913" defTabSz="872833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1524000" algn="l"/>
              </a:tabLst>
            </a:pPr>
            <a:r>
              <a:rPr lang="en-US" sz="1600" b="1" kern="0" dirty="0" smtClean="0">
                <a:solidFill>
                  <a:srgbClr val="000000"/>
                </a:solidFill>
                <a:latin typeface="+mn-lt"/>
                <a:cs typeface="+mn-cs"/>
              </a:rPr>
              <a:t>1 000 </a:t>
            </a:r>
            <a:r>
              <a:rPr lang="ru-RU" sz="1600" b="1" kern="0" dirty="0" smtClean="0">
                <a:solidFill>
                  <a:srgbClr val="000000"/>
                </a:solidFill>
                <a:latin typeface="+mn-lt"/>
                <a:cs typeface="+mn-cs"/>
              </a:rPr>
              <a:t>руб./месяц*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+mn-cs"/>
              </a:rPr>
              <a:t> </a:t>
            </a:r>
            <a:r>
              <a:rPr lang="ru-RU" kern="0" dirty="0" smtClean="0">
                <a:solidFill>
                  <a:srgbClr val="000000"/>
                </a:solidFill>
                <a:latin typeface="+mn-lt"/>
                <a:cs typeface="+mn-cs"/>
              </a:rPr>
              <a:t>–  </a:t>
            </a:r>
            <a:r>
              <a:rPr lang="ru-RU" sz="1400" kern="0" dirty="0" smtClean="0">
                <a:solidFill>
                  <a:srgbClr val="000000"/>
                </a:solidFill>
                <a:latin typeface="+mn-lt"/>
                <a:cs typeface="+mn-cs"/>
              </a:rPr>
              <a:t>цена  при комплексной закупке для членов СРО (от 25 членов)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29000" y="5181600"/>
            <a:ext cx="434340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966913" indent="-1966913" defTabSz="872833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1524000" algn="l"/>
              </a:tabLst>
            </a:pPr>
            <a:r>
              <a:rPr lang="ru-RU" sz="1600" b="1" kern="0" dirty="0" smtClean="0">
                <a:solidFill>
                  <a:srgbClr val="000000"/>
                </a:solidFill>
                <a:latin typeface="+mn-lt"/>
                <a:cs typeface="+mn-cs"/>
              </a:rPr>
              <a:t>2</a:t>
            </a:r>
            <a:r>
              <a:rPr lang="en-US" sz="1600" b="1" kern="0" dirty="0" smtClean="0">
                <a:solidFill>
                  <a:srgbClr val="000000"/>
                </a:solidFill>
                <a:latin typeface="+mn-lt"/>
                <a:cs typeface="+mn-cs"/>
              </a:rPr>
              <a:t> 000 </a:t>
            </a:r>
            <a:r>
              <a:rPr lang="ru-RU" sz="1600" b="1" kern="0" dirty="0" smtClean="0">
                <a:solidFill>
                  <a:srgbClr val="000000"/>
                </a:solidFill>
                <a:latin typeface="+mn-lt"/>
                <a:cs typeface="+mn-cs"/>
              </a:rPr>
              <a:t>руб./месяц*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+mn-cs"/>
              </a:rPr>
              <a:t> </a:t>
            </a:r>
            <a:r>
              <a:rPr lang="ru-RU" kern="0" dirty="0" smtClean="0">
                <a:solidFill>
                  <a:srgbClr val="000000"/>
                </a:solidFill>
                <a:latin typeface="+mn-lt"/>
                <a:cs typeface="+mn-cs"/>
              </a:rPr>
              <a:t>– </a:t>
            </a:r>
            <a:r>
              <a:rPr lang="ru-RU" sz="1400" kern="0" dirty="0" smtClean="0">
                <a:solidFill>
                  <a:srgbClr val="000000"/>
                </a:solidFill>
                <a:latin typeface="+mn-lt"/>
                <a:cs typeface="+mn-cs"/>
              </a:rPr>
              <a:t>розничная цена для </a:t>
            </a:r>
            <a:r>
              <a:rPr lang="ru-RU" sz="1400" kern="0" dirty="0" err="1" smtClean="0">
                <a:solidFill>
                  <a:srgbClr val="000000"/>
                </a:solidFill>
                <a:latin typeface="+mn-lt"/>
                <a:cs typeface="+mn-cs"/>
              </a:rPr>
              <a:t>Энергоаудиторов</a:t>
            </a:r>
            <a:endParaRPr lang="ru-RU" sz="1400" kern="0" dirty="0" smtClean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14600" y="6229290"/>
            <a:ext cx="449580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defTabSz="872833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ru-RU" sz="2000" b="1" kern="0" dirty="0" smtClean="0">
                <a:solidFill>
                  <a:srgbClr val="000000"/>
                </a:solidFill>
                <a:latin typeface="+mn-lt"/>
                <a:cs typeface="+mn-cs"/>
              </a:rPr>
              <a:t> * 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+mn-cs"/>
              </a:rPr>
              <a:t>Минимальный срок договора – 1 год.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340768"/>
            <a:ext cx="3464866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23850" y="1844675"/>
            <a:ext cx="2085975" cy="1000125"/>
          </a:xfrm>
          <a:prstGeom prst="wedgeRoundRectCallout">
            <a:avLst>
              <a:gd name="adj1" fmla="val 90009"/>
              <a:gd name="adj2" fmla="val 101510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Реестр СРО и </a:t>
            </a:r>
            <a:r>
              <a:rPr lang="ru-RU" sz="1200" dirty="0" err="1">
                <a:solidFill>
                  <a:srgbClr val="C00000"/>
                </a:solidFill>
              </a:rPr>
              <a:t>Энергоаудиторов</a:t>
            </a:r>
            <a:r>
              <a:rPr lang="ru-RU" sz="1200" dirty="0">
                <a:solidFill>
                  <a:srgbClr val="C00000"/>
                </a:solidFill>
              </a:rPr>
              <a:t> с автоматической </a:t>
            </a:r>
            <a:r>
              <a:rPr lang="ru-RU" sz="1200" dirty="0" err="1">
                <a:solidFill>
                  <a:srgbClr val="C00000"/>
                </a:solidFill>
              </a:rPr>
              <a:t>геолокацией</a:t>
            </a:r>
            <a:r>
              <a:rPr lang="ru-RU" sz="1200" dirty="0">
                <a:solidFill>
                  <a:srgbClr val="C00000"/>
                </a:solidFill>
              </a:rPr>
              <a:t> и удобным поиском по параметрам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93700" y="3284538"/>
            <a:ext cx="2016125" cy="787400"/>
          </a:xfrm>
          <a:prstGeom prst="wedgeRoundRectCallout">
            <a:avLst>
              <a:gd name="adj1" fmla="val 84372"/>
              <a:gd name="adj2" fmla="val 87385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Лента последних новостей и тендеров в сфере </a:t>
            </a:r>
            <a:r>
              <a:rPr lang="ru-RU" sz="1200" dirty="0" err="1">
                <a:solidFill>
                  <a:srgbClr val="C00000"/>
                </a:solidFill>
              </a:rPr>
              <a:t>энергоаудита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731000" y="1660525"/>
            <a:ext cx="2016125" cy="1065213"/>
          </a:xfrm>
          <a:prstGeom prst="wedgeRoundRectCallout">
            <a:avLst>
              <a:gd name="adj1" fmla="val -130530"/>
              <a:gd name="adj2" fmla="val 86775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Вся необходимая информация для заказчиков, документы, шаблоны, интерактивные инструменты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732588" y="3263900"/>
            <a:ext cx="2087562" cy="1149350"/>
          </a:xfrm>
          <a:prstGeom prst="wedgeRoundRectCallout">
            <a:avLst>
              <a:gd name="adj1" fmla="val -135360"/>
              <a:gd name="adj2" fmla="val -17106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Персональные страницы СРО и </a:t>
            </a:r>
            <a:r>
              <a:rPr lang="ru-RU" sz="1200" dirty="0" err="1">
                <a:solidFill>
                  <a:srgbClr val="C00000"/>
                </a:solidFill>
              </a:rPr>
              <a:t>Энергоадутиторов</a:t>
            </a:r>
            <a:r>
              <a:rPr lang="ru-RU" sz="1200" dirty="0">
                <a:solidFill>
                  <a:srgbClr val="C00000"/>
                </a:solidFill>
              </a:rPr>
              <a:t> с удобным поиском, </a:t>
            </a:r>
            <a:r>
              <a:rPr lang="ru-RU" sz="1200" dirty="0" err="1">
                <a:solidFill>
                  <a:srgbClr val="C00000"/>
                </a:solidFill>
              </a:rPr>
              <a:t>геолокацией</a:t>
            </a:r>
            <a:r>
              <a:rPr lang="ru-RU" sz="1200" dirty="0">
                <a:solidFill>
                  <a:srgbClr val="C00000"/>
                </a:solidFill>
              </a:rPr>
              <a:t> и интерактивными инструментами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731000" y="4808538"/>
            <a:ext cx="2016125" cy="363537"/>
          </a:xfrm>
          <a:prstGeom prst="wedgeRoundRectCallout">
            <a:avLst>
              <a:gd name="adj1" fmla="val -97277"/>
              <a:gd name="adj2" fmla="val -153333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Календарь мероприятий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729413" y="5497513"/>
            <a:ext cx="2016125" cy="842962"/>
          </a:xfrm>
          <a:prstGeom prst="wedgeRoundRectCallout">
            <a:avLst>
              <a:gd name="adj1" fmla="val -101165"/>
              <a:gd name="adj2" fmla="val -49008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Отраслевой форум, консультации специалистов, часто задаваемый вопросы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95288" y="4724400"/>
            <a:ext cx="2016125" cy="585788"/>
          </a:xfrm>
          <a:prstGeom prst="wedgeRoundRectCallout">
            <a:avLst>
              <a:gd name="adj1" fmla="val 74289"/>
              <a:gd name="adj2" fmla="val 127960"/>
              <a:gd name="adj3" fmla="val 16667"/>
            </a:avLst>
          </a:prstGeom>
          <a:solidFill>
            <a:schemeClr val="bg1">
              <a:lumMod val="95000"/>
            </a:schemeClr>
          </a:solidFill>
          <a:ln w="9525">
            <a:solidFill>
              <a:srgbClr val="FF3300"/>
            </a:solidFill>
          </a:ln>
          <a:effectLst>
            <a:outerShdw blurRad="127000" dist="114300" dir="2700000" sx="98000" sy="98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Справочно-информационный центр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169C669-AB82-4316-BB62-207A0D85FD2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8448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1331913" y="188913"/>
            <a:ext cx="4824412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Раздел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 на портале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Энергоэффективная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Россия»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9288" y="1341438"/>
            <a:ext cx="7883525" cy="608012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Другие продукты</a:t>
            </a:r>
          </a:p>
        </p:txBody>
      </p:sp>
      <p:pic>
        <p:nvPicPr>
          <p:cNvPr id="19459" name="Picture 2" descr="http://www.arm-auditor.ru/index_files/bo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852738"/>
            <a:ext cx="23876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98438" y="1970088"/>
            <a:ext cx="6173787" cy="45545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АРМ «Управление энергосбережением» – Объект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«Российское Энергетическое Агентство» разработало программно-аппаратное решение «Управление энергосбережением», предназначенное для полной автоматизации деятельности в области энергосбережения:</a:t>
            </a:r>
            <a:endParaRPr lang="ru-RU" sz="1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Автоматизация энергосберегающих мероприятий</a:t>
            </a:r>
            <a:r>
              <a:rPr lang="ru-RU" sz="1200" dirty="0">
                <a:latin typeface="+mn-lt"/>
                <a:cs typeface="+mn-cs"/>
              </a:rPr>
              <a:t> на объектах пользователей.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  <a:cs typeface="+mn-cs"/>
              </a:rPr>
              <a:t/>
            </a:r>
            <a:br>
              <a:rPr lang="ru-RU" sz="1200" dirty="0">
                <a:latin typeface="+mn-lt"/>
                <a:cs typeface="+mn-cs"/>
              </a:rPr>
            </a:br>
            <a:r>
              <a:rPr lang="ru-RU" sz="1200" b="1" dirty="0">
                <a:latin typeface="+mn-lt"/>
                <a:cs typeface="+mn-cs"/>
              </a:rPr>
              <a:t>Реализация</a:t>
            </a:r>
            <a:r>
              <a:rPr lang="ru-RU" sz="1200" dirty="0">
                <a:latin typeface="+mn-lt"/>
                <a:cs typeface="+mn-cs"/>
              </a:rPr>
              <a:t> требований </a:t>
            </a:r>
            <a:r>
              <a:rPr lang="ru-RU" sz="1200" b="1" dirty="0">
                <a:latin typeface="+mn-lt"/>
                <a:cs typeface="+mn-cs"/>
              </a:rPr>
              <a:t>№ 261-ФЗ</a:t>
            </a:r>
            <a:r>
              <a:rPr lang="ru-RU" sz="12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  <a:cs typeface="+mn-cs"/>
              </a:rPr>
              <a:t/>
            </a:r>
            <a:br>
              <a:rPr lang="ru-RU" sz="1200" dirty="0">
                <a:latin typeface="+mn-lt"/>
                <a:cs typeface="+mn-cs"/>
              </a:rPr>
            </a:br>
            <a:r>
              <a:rPr lang="ru-RU" sz="1200" b="1" dirty="0">
                <a:latin typeface="+mn-lt"/>
                <a:cs typeface="+mn-cs"/>
              </a:rPr>
              <a:t>Комплексный учет всех видов ресурсов </a:t>
            </a:r>
            <a:r>
              <a:rPr lang="ru-RU" sz="1200" dirty="0">
                <a:latin typeface="+mn-lt"/>
                <a:cs typeface="+mn-cs"/>
              </a:rPr>
              <a:t>со всех видов приборов учета (электроэнергии, тепла, воды, газа)</a:t>
            </a:r>
            <a:r>
              <a:rPr lang="ru-RU" sz="1200" b="1" dirty="0">
                <a:latin typeface="+mn-lt"/>
                <a:cs typeface="+mn-cs"/>
              </a:rPr>
              <a:t>. Прогнозирование</a:t>
            </a:r>
            <a:r>
              <a:rPr lang="ru-RU" sz="1200" dirty="0">
                <a:latin typeface="+mn-lt"/>
                <a:cs typeface="+mn-cs"/>
              </a:rPr>
              <a:t> энергопотребления объектов и </a:t>
            </a:r>
            <a:r>
              <a:rPr lang="ru-RU" sz="1200" b="1" dirty="0">
                <a:latin typeface="+mn-lt"/>
                <a:cs typeface="+mn-cs"/>
              </a:rPr>
              <a:t>анализ</a:t>
            </a:r>
            <a:r>
              <a:rPr lang="ru-RU" sz="1200" dirty="0">
                <a:latin typeface="+mn-lt"/>
                <a:cs typeface="+mn-cs"/>
              </a:rPr>
              <a:t> структуры потребления с выдачей </a:t>
            </a:r>
            <a:r>
              <a:rPr lang="ru-RU" sz="1200" dirty="0" err="1">
                <a:latin typeface="+mn-lt"/>
                <a:cs typeface="+mn-cs"/>
              </a:rPr>
              <a:t>рекомендаций,</a:t>
            </a:r>
            <a:r>
              <a:rPr lang="ru-RU" sz="1200" b="1" dirty="0" err="1">
                <a:latin typeface="+mn-lt"/>
                <a:cs typeface="+mn-cs"/>
              </a:rPr>
              <a:t>формирование</a:t>
            </a:r>
            <a:r>
              <a:rPr lang="ru-RU" sz="1200" dirty="0">
                <a:latin typeface="+mn-lt"/>
                <a:cs typeface="+mn-cs"/>
              </a:rPr>
              <a:t> оперативных и аналитических </a:t>
            </a:r>
            <a:r>
              <a:rPr lang="ru-RU" sz="1200" b="1" dirty="0">
                <a:latin typeface="+mn-lt"/>
                <a:cs typeface="+mn-cs"/>
              </a:rPr>
              <a:t>отчетов</a:t>
            </a:r>
            <a:r>
              <a:rPr lang="ru-RU" sz="12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Управление потреблением ресурсов</a:t>
            </a:r>
            <a:r>
              <a:rPr lang="ru-RU" sz="1200" dirty="0">
                <a:latin typeface="+mn-lt"/>
                <a:cs typeface="+mn-cs"/>
              </a:rPr>
              <a:t> (по времени, по показаниям датчиков, в ручном режиме).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Сравнение фактического потребления энергии с нормативами, лучшим опытом, планами</a:t>
            </a:r>
            <a:r>
              <a:rPr lang="ru-RU" sz="1200" dirty="0">
                <a:latin typeface="+mn-lt"/>
                <a:cs typeface="+mn-cs"/>
              </a:rPr>
              <a:t> (в т.ч. контроль экономии 3% энергоресурсов в сопоставимых условиях – исполнение № 261-ФЗ), сигнализация об отклонениях (</a:t>
            </a:r>
            <a:r>
              <a:rPr lang="ru-RU" sz="1200" dirty="0" err="1">
                <a:latin typeface="+mn-lt"/>
                <a:cs typeface="+mn-cs"/>
              </a:rPr>
              <a:t>on-line</a:t>
            </a:r>
            <a:r>
              <a:rPr lang="ru-RU" sz="1200" dirty="0">
                <a:latin typeface="+mn-lt"/>
                <a:cs typeface="+mn-cs"/>
              </a:rPr>
              <a:t> монитор, SMS, электронная почта).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+mn-lt"/>
                <a:cs typeface="+mn-cs"/>
              </a:rPr>
              <a:t>Планирование, контроль и оценка эффективности</a:t>
            </a:r>
            <a:r>
              <a:rPr lang="ru-RU" sz="1200" dirty="0">
                <a:latin typeface="+mn-lt"/>
                <a:cs typeface="+mn-cs"/>
              </a:rPr>
              <a:t> мероприятий по повышению </a:t>
            </a:r>
            <a:r>
              <a:rPr lang="ru-RU" sz="1200" dirty="0" err="1">
                <a:latin typeface="+mn-lt"/>
                <a:cs typeface="+mn-cs"/>
              </a:rPr>
              <a:t>энергоэффективности</a:t>
            </a:r>
            <a:r>
              <a:rPr lang="ru-RU" sz="1200" dirty="0">
                <a:latin typeface="+mn-lt"/>
                <a:cs typeface="+mn-cs"/>
              </a:rPr>
              <a:t>, в т.ч. мониторинг исполнения обязательных программ (№ 261-ФЗ).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  <a:cs typeface="+mn-cs"/>
              </a:rPr>
              <a:t/>
            </a:r>
            <a:br>
              <a:rPr lang="ru-RU" sz="1200" dirty="0">
                <a:latin typeface="+mn-lt"/>
                <a:cs typeface="+mn-cs"/>
              </a:rPr>
            </a:br>
            <a:r>
              <a:rPr lang="ru-RU" sz="1200" dirty="0">
                <a:latin typeface="+mn-lt"/>
                <a:cs typeface="+mn-cs"/>
              </a:rPr>
              <a:t/>
            </a:r>
            <a:br>
              <a:rPr lang="ru-RU" sz="1200" dirty="0">
                <a:latin typeface="+mn-lt"/>
                <a:cs typeface="+mn-cs"/>
              </a:rPr>
            </a:br>
            <a:r>
              <a:rPr lang="ru-RU" sz="1200" b="1" i="1" dirty="0">
                <a:latin typeface="+mn-lt"/>
                <a:cs typeface="+mn-cs"/>
                <a:hlinkClick r:id="rId3"/>
              </a:rPr>
              <a:t>Перейти на сайт продукта</a:t>
            </a:r>
            <a:endParaRPr lang="ru-RU" sz="1200" b="1" dirty="0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85984F-1299-4BC0-82B6-1A9C7BC55E3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9467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6263" y="1412875"/>
            <a:ext cx="7883525" cy="608013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Другие продукты</a:t>
            </a:r>
          </a:p>
        </p:txBody>
      </p:sp>
      <p:pic>
        <p:nvPicPr>
          <p:cNvPr id="20483" name="Picture 2" descr="http://www.arm-auditor.ru/index_files/box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492375"/>
            <a:ext cx="2663825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388" y="2266950"/>
            <a:ext cx="5832475" cy="41862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АРМ «Управление энергосбережением» – Группа компаний, регион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Программно-аппаратное решение «Управление энергосбережением» предназначено для полной автоматизации деятельности в области энергосбережения для крупного предприятия или муниципалитета (множества объектов)</a:t>
            </a:r>
            <a:endParaRPr lang="ru-RU" sz="1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Планирование, анализ, мониторинг исполнения программ</a:t>
            </a:r>
            <a:r>
              <a:rPr lang="ru-RU" sz="1400" dirty="0">
                <a:latin typeface="+mn-lt"/>
                <a:cs typeface="+mn-cs"/>
              </a:rPr>
              <a:t> по энергосбережению на уровне группы объектов.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Отчетность</a:t>
            </a:r>
            <a:r>
              <a:rPr lang="ru-RU" sz="1400" dirty="0">
                <a:latin typeface="+mn-lt"/>
                <a:cs typeface="+mn-cs"/>
              </a:rPr>
              <a:t>, регламентированная </a:t>
            </a:r>
            <a:r>
              <a:rPr lang="ru-RU" sz="1400" b="1" dirty="0">
                <a:latin typeface="+mn-lt"/>
                <a:cs typeface="+mn-cs"/>
              </a:rPr>
              <a:t>№ 261-ФЗ</a:t>
            </a:r>
            <a:r>
              <a:rPr lang="ru-RU" sz="14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Обработка, анализ и хранение </a:t>
            </a:r>
            <a:r>
              <a:rPr lang="ru-RU" sz="1400" b="1" dirty="0" err="1">
                <a:latin typeface="+mn-lt"/>
                <a:cs typeface="+mn-cs"/>
              </a:rPr>
              <a:t>энергопаспортов</a:t>
            </a:r>
            <a:r>
              <a:rPr lang="ru-RU" sz="1400" dirty="0">
                <a:latin typeface="+mn-lt"/>
                <a:cs typeface="+mn-cs"/>
              </a:rPr>
              <a:t> объектов.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Контроль</a:t>
            </a:r>
            <a:r>
              <a:rPr lang="ru-RU" sz="1400" dirty="0">
                <a:latin typeface="+mn-lt"/>
                <a:cs typeface="+mn-cs"/>
              </a:rPr>
              <a:t> проведения обязательных мероприятий.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Пропаганда, </a:t>
            </a:r>
            <a:r>
              <a:rPr lang="ru-RU" sz="1400" b="1" dirty="0">
                <a:latin typeface="+mn-lt"/>
                <a:cs typeface="+mn-cs"/>
              </a:rPr>
              <a:t>обучение</a:t>
            </a:r>
            <a:r>
              <a:rPr lang="ru-RU" sz="1400" dirty="0">
                <a:latin typeface="+mn-lt"/>
                <a:cs typeface="+mn-cs"/>
              </a:rPr>
              <a:t>, справочно-нормативная поддержка.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Получение информации</a:t>
            </a:r>
            <a:r>
              <a:rPr lang="ru-RU" sz="1400" dirty="0">
                <a:latin typeface="+mn-lt"/>
                <a:cs typeface="+mn-cs"/>
              </a:rPr>
              <a:t> об объектах.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Расчет целевых показателей</a:t>
            </a:r>
            <a:r>
              <a:rPr lang="ru-RU" sz="1400" dirty="0">
                <a:latin typeface="+mn-lt"/>
                <a:cs typeface="+mn-cs"/>
              </a:rPr>
              <a:t> и фактической экономии (в т.ч. в сопоставимых условиях).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Функции </a:t>
            </a:r>
            <a:r>
              <a:rPr lang="ru-RU" sz="1400" b="1" dirty="0" err="1">
                <a:latin typeface="+mn-lt"/>
                <a:cs typeface="+mn-cs"/>
              </a:rPr>
              <a:t>энергоменеджмента</a:t>
            </a:r>
            <a:r>
              <a:rPr lang="ru-RU" sz="1400" dirty="0">
                <a:latin typeface="+mn-lt"/>
                <a:cs typeface="+mn-cs"/>
              </a:rPr>
              <a:t> и поддержка </a:t>
            </a:r>
            <a:r>
              <a:rPr lang="ru-RU" sz="1400" b="1" dirty="0">
                <a:latin typeface="+mn-lt"/>
                <a:cs typeface="+mn-cs"/>
              </a:rPr>
              <a:t>стандарта ISO 50001</a:t>
            </a:r>
            <a:r>
              <a:rPr lang="ru-RU" sz="1400" dirty="0">
                <a:latin typeface="+mn-lt"/>
                <a:cs typeface="+mn-cs"/>
              </a:rPr>
              <a:t>.</a:t>
            </a:r>
            <a:br>
              <a:rPr lang="ru-RU" sz="1400" dirty="0">
                <a:latin typeface="+mn-lt"/>
                <a:cs typeface="+mn-cs"/>
              </a:rPr>
            </a:br>
            <a:endParaRPr lang="ru-RU" sz="1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 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+mn-lt"/>
                <a:cs typeface="+mn-cs"/>
                <a:hlinkClick r:id="rId3"/>
              </a:rPr>
              <a:t>Перейти на сайт продукта</a:t>
            </a:r>
            <a:endParaRPr lang="ru-RU" sz="1400" b="1" dirty="0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F9D6A39-932F-41A8-B0E0-A9E6540A56F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20491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1268413"/>
            <a:ext cx="9144000" cy="5256212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35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365125"/>
          </a:xfrm>
        </p:spPr>
        <p:txBody>
          <a:bodyPr/>
          <a:lstStyle/>
          <a:p>
            <a:pPr>
              <a:defRPr/>
            </a:pPr>
            <a:fld id="{A4F238F3-C50C-4A00-B85E-3DAC03CA20EF}" type="slidenum">
              <a:rPr lang="ru-RU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2253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619250" y="260350"/>
            <a:ext cx="2665413" cy="576263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32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Контакты</a:t>
            </a:r>
          </a:p>
        </p:txBody>
      </p:sp>
      <p:sp>
        <p:nvSpPr>
          <p:cNvPr id="21514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42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20492" name="TextBox 3"/>
          <p:cNvSpPr txBox="1">
            <a:spLocks noChangeArrowheads="1"/>
          </p:cNvSpPr>
          <p:nvPr/>
        </p:nvSpPr>
        <p:spPr bwMode="auto">
          <a:xfrm>
            <a:off x="-36513" y="1892300"/>
            <a:ext cx="5184776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321" tIns="40160" rIns="80321" bIns="40160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По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вопросам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сотрудничества: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Тел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: </a:t>
            </a: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(495) 789-92-92 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Факс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: </a:t>
            </a: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(495) 789-92-91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E-mail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: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info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hlinkClick r:id="rId4"/>
              </a:rPr>
              <a:t>@rosenergo.gov.ru</a:t>
            </a:r>
            <a:endParaRPr lang="en-US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www.rosenergo.gov.ru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000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Адрес: </a:t>
            </a:r>
            <a:r>
              <a:rPr lang="ru-RU" sz="2000" kern="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Никитский</a:t>
            </a:r>
            <a:r>
              <a:rPr lang="ru-RU" sz="2000" kern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переулок 5 стр.6</a:t>
            </a:r>
            <a:endParaRPr lang="ru-RU" sz="2000" kern="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20493" name="TextBox 4"/>
          <p:cNvSpPr txBox="1">
            <a:spLocks noChangeArrowheads="1"/>
          </p:cNvSpPr>
          <p:nvPr/>
        </p:nvSpPr>
        <p:spPr bwMode="auto">
          <a:xfrm>
            <a:off x="36513" y="4073525"/>
            <a:ext cx="504031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321" tIns="40160" rIns="80321" bIns="40160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По вопросам</a:t>
            </a:r>
            <a:r>
              <a:rPr lang="en-US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приобретения: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Тел: 8-800-2000-261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E-mail</a:t>
            </a:r>
            <a:r>
              <a:rPr lang="ru-RU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: 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sale@arm-auditor.ru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www.arm-auditor.ru</a:t>
            </a: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50627" t="25000" b="6250"/>
          <a:stretch>
            <a:fillRect/>
          </a:stretch>
        </p:blipFill>
        <p:spPr bwMode="auto">
          <a:xfrm>
            <a:off x="4495800" y="1971180"/>
            <a:ext cx="4495800" cy="351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17" name="Прямоугольная выноска 16"/>
          <p:cNvSpPr/>
          <p:nvPr/>
        </p:nvSpPr>
        <p:spPr>
          <a:xfrm>
            <a:off x="4724400" y="3200400"/>
            <a:ext cx="1600200" cy="2133600"/>
          </a:xfrm>
          <a:prstGeom prst="wedgeRectCallout">
            <a:avLst>
              <a:gd name="adj1" fmla="val 49440"/>
              <a:gd name="adj2" fmla="val -567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C:\Users\hp\Downloads\nikits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200400"/>
            <a:ext cx="1600200" cy="218160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638175" y="1343025"/>
            <a:ext cx="7200900" cy="790575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36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	Назначение системы </a:t>
            </a:r>
          </a:p>
        </p:txBody>
      </p:sp>
      <p:pic>
        <p:nvPicPr>
          <p:cNvPr id="11" name="Рисунок 10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2041305"/>
            <a:ext cx="4124375" cy="2911695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sp>
        <p:nvSpPr>
          <p:cNvPr id="13" name="TextBox 12"/>
          <p:cNvSpPr txBox="1"/>
          <p:nvPr/>
        </p:nvSpPr>
        <p:spPr bwMode="auto">
          <a:xfrm>
            <a:off x="3851275" y="1981200"/>
            <a:ext cx="5292725" cy="33778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3525" indent="-263525" defTabSz="872833" fontAlgn="auto">
              <a:spcBef>
                <a:spcPts val="875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Прием и проверка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энергопаспортов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 от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энергоаудиторов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;</a:t>
            </a:r>
          </a:p>
          <a:p>
            <a:pPr marL="263525" indent="-263525" defTabSz="872833" fontAlgn="auto">
              <a:spcBef>
                <a:spcPts val="875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Анализ и хранение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энергопаспортов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;</a:t>
            </a:r>
          </a:p>
          <a:p>
            <a:pPr marL="263525" indent="-263525" defTabSz="872833" fontAlgn="auto">
              <a:spcBef>
                <a:spcPts val="875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Автоматизированное ведение реестра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энергоаудиторов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 и сданных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энергопаспортов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;</a:t>
            </a:r>
          </a:p>
          <a:p>
            <a:pPr marL="263525" indent="-263525" defTabSz="872833" fontAlgn="auto">
              <a:spcBef>
                <a:spcPts val="875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Передача паспортов в Минэнерго (исполнение требования ФЗ 261 </a:t>
            </a:r>
            <a:r>
              <a:rPr lang="ru-RU" sz="1600" dirty="0">
                <a:latin typeface="+mn-lt"/>
              </a:rPr>
              <a:t>от </a:t>
            </a:r>
            <a:r>
              <a:rPr lang="ru-RU" sz="1600" dirty="0" smtClean="0">
                <a:latin typeface="+mn-lt"/>
              </a:rPr>
              <a:t>23.11.2009</a:t>
            </a:r>
            <a:r>
              <a:rPr lang="en-US" sz="1600" dirty="0" smtClean="0">
                <a:latin typeface="+mn-lt"/>
              </a:rPr>
              <a:t>) </a:t>
            </a:r>
            <a:r>
              <a:rPr lang="ru-RU" sz="1600" dirty="0" smtClean="0">
                <a:solidFill>
                  <a:srgbClr val="000000"/>
                </a:solidFill>
                <a:latin typeface="+mn-lt"/>
              </a:rPr>
              <a:t>с </a:t>
            </a:r>
            <a:r>
              <a:rPr lang="ru-RU" sz="1600" dirty="0">
                <a:solidFill>
                  <a:srgbClr val="000000"/>
                </a:solidFill>
                <a:latin typeface="+mn-lt"/>
              </a:rPr>
              <a:t>использованием ЭЦП (Электронная цифровая подпись</a:t>
            </a:r>
            <a:r>
              <a:rPr lang="ru-RU" sz="1600" dirty="0" smtClean="0">
                <a:solidFill>
                  <a:srgbClr val="000000"/>
                </a:solidFill>
                <a:latin typeface="+mn-lt"/>
              </a:rPr>
              <a:t>), </a:t>
            </a:r>
            <a:r>
              <a:rPr lang="ru-RU" sz="1600" b="1" dirty="0" smtClean="0">
                <a:solidFill>
                  <a:srgbClr val="000000"/>
                </a:solidFill>
                <a:latin typeface="+mn-lt"/>
              </a:rPr>
              <a:t>Постановление Правительства РФ от 25 января 2011г. №19 (об обязательном использовании формата  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XML </a:t>
            </a:r>
            <a:r>
              <a:rPr lang="ru-RU" sz="1600" b="1" dirty="0" smtClean="0">
                <a:solidFill>
                  <a:srgbClr val="000000"/>
                </a:solidFill>
                <a:latin typeface="+mn-lt"/>
              </a:rPr>
              <a:t>при отправке копий </a:t>
            </a:r>
            <a:r>
              <a:rPr lang="ru-RU" sz="1600" b="1" dirty="0" err="1" smtClean="0">
                <a:solidFill>
                  <a:srgbClr val="000000"/>
                </a:solidFill>
                <a:latin typeface="+mn-lt"/>
              </a:rPr>
              <a:t>энергопаспортов</a:t>
            </a:r>
            <a:r>
              <a:rPr lang="ru-RU" sz="1600" b="1" dirty="0" smtClean="0">
                <a:solidFill>
                  <a:srgbClr val="000000"/>
                </a:solidFill>
                <a:latin typeface="+mn-lt"/>
              </a:rPr>
              <a:t>).</a:t>
            </a:r>
            <a:endParaRPr lang="ru-RU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9838" y="1981200"/>
            <a:ext cx="288925" cy="288925"/>
          </a:xfrm>
          <a:prstGeom prst="ellipse">
            <a:avLst/>
          </a:prstGeom>
          <a:gradFill flip="none" rotWithShape="1">
            <a:gsLst>
              <a:gs pos="0">
                <a:srgbClr val="FF3300">
                  <a:shade val="30000"/>
                  <a:satMod val="115000"/>
                </a:srgbClr>
              </a:gs>
              <a:gs pos="50000">
                <a:srgbClr val="FF3300">
                  <a:shade val="67500"/>
                  <a:satMod val="115000"/>
                </a:srgbClr>
              </a:gs>
              <a:gs pos="100000">
                <a:srgbClr val="FF33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1</a:t>
            </a:r>
          </a:p>
        </p:txBody>
      </p:sp>
      <p:sp>
        <p:nvSpPr>
          <p:cNvPr id="21" name="Овал 20"/>
          <p:cNvSpPr/>
          <p:nvPr/>
        </p:nvSpPr>
        <p:spPr>
          <a:xfrm>
            <a:off x="3779838" y="2627312"/>
            <a:ext cx="288925" cy="290513"/>
          </a:xfrm>
          <a:prstGeom prst="ellipse">
            <a:avLst/>
          </a:prstGeom>
          <a:gradFill flip="none" rotWithShape="1">
            <a:gsLst>
              <a:gs pos="0">
                <a:srgbClr val="FF3300">
                  <a:shade val="30000"/>
                  <a:satMod val="115000"/>
                </a:srgbClr>
              </a:gs>
              <a:gs pos="50000">
                <a:srgbClr val="FF3300">
                  <a:shade val="67500"/>
                  <a:satMod val="115000"/>
                </a:srgbClr>
              </a:gs>
              <a:gs pos="100000">
                <a:srgbClr val="FF33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2</a:t>
            </a:r>
          </a:p>
        </p:txBody>
      </p:sp>
      <p:sp>
        <p:nvSpPr>
          <p:cNvPr id="22" name="Овал 21"/>
          <p:cNvSpPr/>
          <p:nvPr/>
        </p:nvSpPr>
        <p:spPr>
          <a:xfrm>
            <a:off x="3779838" y="3130550"/>
            <a:ext cx="288925" cy="290512"/>
          </a:xfrm>
          <a:prstGeom prst="ellipse">
            <a:avLst/>
          </a:prstGeom>
          <a:gradFill flip="none" rotWithShape="1">
            <a:gsLst>
              <a:gs pos="0">
                <a:srgbClr val="FF3300">
                  <a:shade val="30000"/>
                  <a:satMod val="115000"/>
                </a:srgbClr>
              </a:gs>
              <a:gs pos="50000">
                <a:srgbClr val="FF3300">
                  <a:shade val="67500"/>
                  <a:satMod val="115000"/>
                </a:srgbClr>
              </a:gs>
              <a:gs pos="100000">
                <a:srgbClr val="FF33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3</a:t>
            </a:r>
          </a:p>
        </p:txBody>
      </p:sp>
      <p:sp>
        <p:nvSpPr>
          <p:cNvPr id="23" name="Овал 22"/>
          <p:cNvSpPr/>
          <p:nvPr/>
        </p:nvSpPr>
        <p:spPr>
          <a:xfrm>
            <a:off x="3779838" y="3779837"/>
            <a:ext cx="288925" cy="288925"/>
          </a:xfrm>
          <a:prstGeom prst="ellipse">
            <a:avLst/>
          </a:prstGeom>
          <a:gradFill flip="none" rotWithShape="1">
            <a:gsLst>
              <a:gs pos="0">
                <a:srgbClr val="FF3300">
                  <a:shade val="30000"/>
                  <a:satMod val="115000"/>
                </a:srgbClr>
              </a:gs>
              <a:gs pos="50000">
                <a:srgbClr val="FF3300">
                  <a:shade val="67500"/>
                  <a:satMod val="115000"/>
                </a:srgbClr>
              </a:gs>
              <a:gs pos="100000">
                <a:srgbClr val="FF33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4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"/>
          <p:cNvSpPr txBox="1">
            <a:spLocks/>
          </p:cNvSpPr>
          <p:nvPr/>
        </p:nvSpPr>
        <p:spPr>
          <a:xfrm>
            <a:off x="6553200" y="644842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EC56167-21A2-4492-BB5F-6536DF36B32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  <p:sp>
        <p:nvSpPr>
          <p:cNvPr id="3088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grpSp>
        <p:nvGrpSpPr>
          <p:cNvPr id="3090" name="Группа 8"/>
          <p:cNvGrpSpPr>
            <a:grpSpLocks/>
          </p:cNvGrpSpPr>
          <p:nvPr/>
        </p:nvGrpSpPr>
        <p:grpSpPr bwMode="auto">
          <a:xfrm>
            <a:off x="409575" y="5486404"/>
            <a:ext cx="8429625" cy="1066796"/>
            <a:chOff x="285720" y="5016585"/>
            <a:chExt cx="8286808" cy="1318826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285720" y="5016585"/>
              <a:ext cx="8286808" cy="1318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92" name="Прямоугольник 6"/>
            <p:cNvSpPr>
              <a:spLocks noChangeArrowheads="1"/>
            </p:cNvSpPr>
            <p:nvPr/>
          </p:nvSpPr>
          <p:spPr bwMode="auto">
            <a:xfrm>
              <a:off x="396739" y="5105684"/>
              <a:ext cx="8035335" cy="1125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 i="1" dirty="0"/>
                <a:t>Автоматизированное Рабочее Место поможет </a:t>
              </a:r>
              <a:r>
                <a:rPr lang="ru-RU" sz="1200" b="1" i="1" dirty="0"/>
                <a:t>организовать  работу с </a:t>
              </a:r>
              <a:r>
                <a:rPr lang="ru-RU" sz="1200" b="1" i="1" dirty="0" err="1"/>
                <a:t>энергопаспортами</a:t>
              </a:r>
              <a:r>
                <a:rPr lang="ru-RU" sz="1200" i="1" dirty="0"/>
                <a:t>, </a:t>
              </a:r>
              <a:r>
                <a:rPr lang="ru-RU" sz="1200" b="1" i="1" dirty="0"/>
                <a:t>повысить эффективность коммуникаций между </a:t>
              </a:r>
              <a:r>
                <a:rPr lang="ru-RU" sz="1200" b="1" i="1" dirty="0" err="1"/>
                <a:t>Энергоаудиторами</a:t>
              </a:r>
              <a:r>
                <a:rPr lang="ru-RU" sz="1200" b="1" i="1" dirty="0"/>
                <a:t>, СРО и Минэнерго России</a:t>
              </a:r>
              <a:r>
                <a:rPr lang="ru-RU" sz="1200" i="1" dirty="0"/>
                <a:t>, </a:t>
              </a:r>
              <a:r>
                <a:rPr lang="ru-RU" sz="1200" b="1" i="1" dirty="0"/>
                <a:t>автоматизировать бизнес-процессы </a:t>
              </a:r>
              <a:r>
                <a:rPr lang="ru-RU" sz="1200" i="1" dirty="0"/>
                <a:t>(обработка, анализ, передача, хранение) на уровне СРО и </a:t>
              </a:r>
              <a:r>
                <a:rPr lang="ru-RU" sz="1200" i="1" dirty="0" err="1"/>
                <a:t>Энергоаудиторов</a:t>
              </a:r>
              <a:r>
                <a:rPr lang="ru-RU" sz="1200" i="1" dirty="0"/>
                <a:t>. </a:t>
              </a:r>
            </a:p>
            <a:p>
              <a:endParaRPr lang="ru-RU" sz="1200" i="1" dirty="0"/>
            </a:p>
          </p:txBody>
        </p:sp>
      </p:grpSp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1341438"/>
            <a:ext cx="8640763" cy="6477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Типовые проблемы при работе с </a:t>
            </a:r>
            <a:r>
              <a:rPr lang="ru-RU" sz="2800" b="1" kern="0" dirty="0" err="1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энергопаспортами</a:t>
            </a:r>
            <a:endParaRPr lang="ru-RU" sz="2800" b="1" kern="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79388" y="2100262"/>
            <a:ext cx="6337300" cy="338613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1600" i="1" kern="0" dirty="0">
                <a:solidFill>
                  <a:srgbClr val="000000"/>
                </a:solidFill>
                <a:latin typeface="+mn-lt"/>
                <a:cs typeface="+mn-cs"/>
              </a:rPr>
              <a:t>Бумажный документооборот и большое количество планируемых аудитов значительно усложняют процедуру сбора, обработки и проверки </a:t>
            </a:r>
            <a:r>
              <a:rPr lang="ru-RU" sz="1600" i="1" kern="0" dirty="0" err="1">
                <a:solidFill>
                  <a:srgbClr val="000000"/>
                </a:solidFill>
                <a:latin typeface="+mn-lt"/>
                <a:cs typeface="+mn-cs"/>
              </a:rPr>
              <a:t>энергопаспортов</a:t>
            </a:r>
            <a:r>
              <a:rPr lang="ru-RU" sz="1600" i="1" kern="0" dirty="0">
                <a:solidFill>
                  <a:srgbClr val="000000"/>
                </a:solidFill>
                <a:latin typeface="+mn-lt"/>
                <a:cs typeface="+mn-cs"/>
              </a:rPr>
              <a:t>: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Затраты на ручное заполнение бумажных форм, возможные ошибки и опечатки;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Затраты на пересылку документов, риск потери 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Затраты на проверку документов, поиск ошибок, возврат ошибочных паспортов;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Не автоматизированное ведение реестра аудиторов, паспортов, отслеживание статуса документов (принят, с ошибками, в доработке и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тд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.).</a:t>
            </a:r>
          </a:p>
        </p:txBody>
      </p:sp>
      <p:pic>
        <p:nvPicPr>
          <p:cNvPr id="9" name="Picture 12" descr="C:\Users\hp\Pictures\computerproblem-main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3825" y="3048000"/>
            <a:ext cx="2346325" cy="1873250"/>
          </a:xfrm>
          <a:prstGeom prst="rect">
            <a:avLst/>
          </a:prstGeom>
          <a:noFill/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79388" y="5938838"/>
            <a:ext cx="87137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+mn-lt"/>
                <a:cs typeface="+mn-cs"/>
              </a:rPr>
              <a:t>Увеличение трудозатрат и расходов!</a:t>
            </a:r>
            <a:endParaRPr lang="ru-RU" sz="2400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2973388" y="74358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1D70489-C49F-4611-8503-B9C3C5131C6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4AB23FE-8B65-4A11-A499-587790EAB5C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4109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20" name="Стрелка вниз 19"/>
          <p:cNvSpPr/>
          <p:nvPr/>
        </p:nvSpPr>
        <p:spPr>
          <a:xfrm>
            <a:off x="3708400" y="5583237"/>
            <a:ext cx="1727200" cy="360363"/>
          </a:xfrm>
          <a:prstGeom prst="downArrow">
            <a:avLst>
              <a:gd name="adj1" fmla="val 53113"/>
              <a:gd name="adj2" fmla="val 53735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12" name="AutoShape 20" descr="http://www.snowball.ru/pony/img/cross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13" name="Picture 22" descr="http://www.snowball.ru/pony/img/cros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2894012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4" name="Picture 22" descr="http://www.snowball.ru/pony/img/cros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3470275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5" name="Picture 22" descr="http://www.snowball.ru/pony/img/cros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3902075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6" name="Picture 22" descr="http://www.snowball.ru/pony/img/cros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4405312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3770" y="1905000"/>
            <a:ext cx="666543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539750" y="1196975"/>
            <a:ext cx="77771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8300" indent="-368300" algn="ctr" defTabSz="989013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Схема создания, сбора и обработки электронных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Энергопаспортов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при помощи АРМ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1CEDAB-2DBE-4390-A717-E4428D30C83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066800" y="2286000"/>
            <a:ext cx="1809750" cy="1125537"/>
          </a:xfrm>
          <a:prstGeom prst="wedgeRoundRectCallout">
            <a:avLst>
              <a:gd name="adj1" fmla="val 125152"/>
              <a:gd name="adj2" fmla="val 59736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Передача подписанных </a:t>
            </a:r>
            <a:r>
              <a:rPr lang="ru-RU" sz="1200" dirty="0" err="1">
                <a:solidFill>
                  <a:srgbClr val="C00000"/>
                </a:solidFill>
              </a:rPr>
              <a:t>энергопаспартов</a:t>
            </a:r>
            <a:r>
              <a:rPr lang="ru-RU" sz="1200" dirty="0">
                <a:solidFill>
                  <a:srgbClr val="C00000"/>
                </a:solidFill>
              </a:rPr>
              <a:t> с помощью </a:t>
            </a:r>
            <a:r>
              <a:rPr lang="ru-RU" sz="1200" dirty="0" smtClean="0">
                <a:solidFill>
                  <a:srgbClr val="C00000"/>
                </a:solidFill>
              </a:rPr>
              <a:t>ЭЦП (электронная цифровая подпись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162800" y="2705100"/>
            <a:ext cx="1836738" cy="647700"/>
          </a:xfrm>
          <a:prstGeom prst="wedgeRoundRectCallout">
            <a:avLst>
              <a:gd name="adj1" fmla="val -31881"/>
              <a:gd name="adj2" fmla="val 237956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C00000"/>
                </a:solidFill>
              </a:rPr>
              <a:t>Информационная и техническая поддержка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362200"/>
            <a:ext cx="457200" cy="46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кругленная прямоугольная выноска 19"/>
          <p:cNvSpPr/>
          <p:nvPr/>
        </p:nvSpPr>
        <p:spPr>
          <a:xfrm>
            <a:off x="144462" y="3962400"/>
            <a:ext cx="1836738" cy="1371600"/>
          </a:xfrm>
          <a:prstGeom prst="wedgeRoundRectCallout">
            <a:avLst>
              <a:gd name="adj1" fmla="val 127276"/>
              <a:gd name="adj2" fmla="val 32770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err="1" smtClean="0">
                <a:solidFill>
                  <a:srgbClr val="C00000"/>
                </a:solidFill>
              </a:rPr>
              <a:t>Энергоаудиторы</a:t>
            </a:r>
            <a:r>
              <a:rPr lang="ru-RU" sz="1200" dirty="0" smtClean="0">
                <a:solidFill>
                  <a:srgbClr val="C00000"/>
                </a:solidFill>
              </a:rPr>
              <a:t> заполняют </a:t>
            </a:r>
            <a:r>
              <a:rPr lang="ru-RU" sz="1200" dirty="0" err="1" smtClean="0">
                <a:solidFill>
                  <a:srgbClr val="C00000"/>
                </a:solidFill>
              </a:rPr>
              <a:t>элеткронные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энергопаспорта</a:t>
            </a:r>
            <a:r>
              <a:rPr lang="ru-RU" sz="1200" dirty="0" smtClean="0">
                <a:solidFill>
                  <a:srgbClr val="C00000"/>
                </a:solidFill>
              </a:rPr>
              <a:t>, при помощи АРМ «</a:t>
            </a:r>
            <a:r>
              <a:rPr lang="ru-RU" sz="1200" dirty="0" err="1" smtClean="0">
                <a:solidFill>
                  <a:srgbClr val="C00000"/>
                </a:solidFill>
              </a:rPr>
              <a:t>Энергоаудитор</a:t>
            </a:r>
            <a:r>
              <a:rPr lang="ru-RU" sz="1200" dirty="0" smtClean="0">
                <a:solidFill>
                  <a:srgbClr val="C00000"/>
                </a:solidFill>
              </a:rPr>
              <a:t>» и отправляют их в СРО</a:t>
            </a:r>
            <a:endParaRPr lang="ru-RU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33388" y="1412875"/>
            <a:ext cx="7883525" cy="608013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Преимущества продукта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3490913" y="1981200"/>
            <a:ext cx="54737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ru-RU" sz="1600" dirty="0">
                <a:latin typeface="+mn-lt"/>
              </a:rPr>
              <a:t>Инструменты </a:t>
            </a:r>
            <a:r>
              <a:rPr lang="ru-RU" sz="1600" b="1" dirty="0">
                <a:latin typeface="+mn-lt"/>
              </a:rPr>
              <a:t>автоматизации процессов</a:t>
            </a:r>
            <a:r>
              <a:rPr lang="en-US" sz="1600" b="1" dirty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заполнения </a:t>
            </a:r>
            <a:r>
              <a:rPr lang="ru-RU" sz="1600" dirty="0" err="1">
                <a:latin typeface="+mn-lt"/>
              </a:rPr>
              <a:t>энергопаспортов</a:t>
            </a:r>
            <a:r>
              <a:rPr lang="ru-RU" sz="1600" dirty="0">
                <a:latin typeface="+mn-lt"/>
              </a:rPr>
              <a:t>;</a:t>
            </a:r>
            <a:endParaRPr lang="en-US" sz="1600" dirty="0">
              <a:latin typeface="+mn-lt"/>
            </a:endParaRPr>
          </a:p>
          <a:p>
            <a:pPr>
              <a:spcAft>
                <a:spcPts val="1200"/>
              </a:spcAft>
              <a:defRPr/>
            </a:pPr>
            <a:r>
              <a:rPr lang="ru-RU" sz="1600" b="1" dirty="0">
                <a:latin typeface="+mn-lt"/>
              </a:rPr>
              <a:t>Информация о конкурсах</a:t>
            </a:r>
            <a:r>
              <a:rPr lang="ru-RU" sz="1600" dirty="0">
                <a:latin typeface="+mn-lt"/>
              </a:rPr>
              <a:t>;</a:t>
            </a:r>
          </a:p>
          <a:p>
            <a:pPr>
              <a:spcAft>
                <a:spcPts val="1200"/>
              </a:spcAft>
              <a:defRPr/>
            </a:pPr>
            <a:r>
              <a:rPr lang="ru-RU" sz="1600" b="1" dirty="0">
                <a:latin typeface="+mn-lt"/>
              </a:rPr>
              <a:t>Безопасный</a:t>
            </a:r>
            <a:r>
              <a:rPr lang="ru-RU" sz="1600" dirty="0">
                <a:latin typeface="+mn-lt"/>
              </a:rPr>
              <a:t> обмена данными между </a:t>
            </a:r>
            <a:r>
              <a:rPr lang="ru-RU" sz="1600" dirty="0" err="1">
                <a:latin typeface="+mn-lt"/>
              </a:rPr>
              <a:t>Энергоаудиторами</a:t>
            </a:r>
            <a:r>
              <a:rPr lang="ru-RU" sz="1600" dirty="0">
                <a:latin typeface="+mn-lt"/>
              </a:rPr>
              <a:t>, СРО и Минэнерго;</a:t>
            </a:r>
          </a:p>
          <a:p>
            <a:pPr>
              <a:spcAft>
                <a:spcPts val="1200"/>
              </a:spcAft>
              <a:defRPr/>
            </a:pPr>
            <a:r>
              <a:rPr lang="ru-RU" sz="1600" b="1" dirty="0">
                <a:latin typeface="+mn-lt"/>
              </a:rPr>
              <a:t>Простое управление </a:t>
            </a:r>
            <a:r>
              <a:rPr lang="ru-RU" sz="1600" dirty="0">
                <a:latin typeface="+mn-lt"/>
              </a:rPr>
              <a:t>(минимальное время на обучение сотрудников);</a:t>
            </a:r>
          </a:p>
          <a:p>
            <a:pPr>
              <a:spcAft>
                <a:spcPts val="1200"/>
              </a:spcAft>
              <a:defRPr/>
            </a:pPr>
            <a:r>
              <a:rPr lang="ru-RU" sz="1600" b="1" dirty="0">
                <a:latin typeface="+mn-lt"/>
              </a:rPr>
              <a:t>Не требует </a:t>
            </a:r>
            <a:r>
              <a:rPr lang="ru-RU" sz="1600" dirty="0">
                <a:latin typeface="+mn-lt"/>
              </a:rPr>
              <a:t>дополнительного </a:t>
            </a:r>
            <a:r>
              <a:rPr lang="ru-RU" sz="1600" b="1" dirty="0">
                <a:latin typeface="+mn-lt"/>
              </a:rPr>
              <a:t>оборудования</a:t>
            </a:r>
            <a:r>
              <a:rPr lang="ru-RU" sz="1600" dirty="0">
                <a:latin typeface="+mn-lt"/>
              </a:rPr>
              <a:t>;</a:t>
            </a:r>
            <a:endParaRPr lang="en-US" sz="1600" dirty="0">
              <a:latin typeface="+mn-lt"/>
            </a:endParaRPr>
          </a:p>
          <a:p>
            <a:pPr>
              <a:spcAft>
                <a:spcPts val="1200"/>
              </a:spcAft>
              <a:defRPr/>
            </a:pPr>
            <a:r>
              <a:rPr lang="ru-RU" sz="1600" dirty="0">
                <a:latin typeface="+mn-lt"/>
              </a:rPr>
              <a:t>Простая и понятная схема внедрения продукта;</a:t>
            </a:r>
          </a:p>
          <a:p>
            <a:pPr>
              <a:spcAft>
                <a:spcPts val="1200"/>
              </a:spcAft>
              <a:defRPr/>
            </a:pPr>
            <a:r>
              <a:rPr lang="ru-RU" sz="1600" b="1" dirty="0" smtClean="0">
                <a:latin typeface="+mn-lt"/>
              </a:rPr>
              <a:t>Простое обновление</a:t>
            </a:r>
            <a:r>
              <a:rPr lang="en-US" sz="1600" dirty="0" smtClean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при изменении нормативно-правовой базы</a:t>
            </a:r>
            <a:r>
              <a:rPr lang="ru-RU" sz="1600" b="1" dirty="0" smtClean="0">
                <a:latin typeface="+mn-lt"/>
              </a:rPr>
              <a:t>, оперативное реагирование на</a:t>
            </a:r>
            <a:r>
              <a:rPr lang="en-US" sz="1600" b="1" dirty="0" smtClean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пожелания пользователей;</a:t>
            </a:r>
            <a:endParaRPr lang="en-US" sz="1600" b="1" dirty="0" smtClean="0">
              <a:latin typeface="+mn-lt"/>
            </a:endParaRPr>
          </a:p>
          <a:p>
            <a:pPr>
              <a:spcAft>
                <a:spcPts val="1200"/>
              </a:spcAft>
              <a:defRPr/>
            </a:pPr>
            <a:r>
              <a:rPr lang="ru-RU" sz="1600" b="1" dirty="0" smtClean="0">
                <a:latin typeface="+mn-lt"/>
              </a:rPr>
              <a:t>Интеграция </a:t>
            </a:r>
            <a:r>
              <a:rPr lang="ru-RU" sz="1600" b="1" dirty="0">
                <a:latin typeface="+mn-lt"/>
              </a:rPr>
              <a:t>с другими АРМ </a:t>
            </a:r>
            <a:r>
              <a:rPr lang="ru-RU" sz="1600" dirty="0">
                <a:latin typeface="+mn-lt"/>
              </a:rPr>
              <a:t>( на уровне предприятий, муниципалитетов, регионов).</a:t>
            </a:r>
          </a:p>
        </p:txBody>
      </p:sp>
      <p:pic>
        <p:nvPicPr>
          <p:cNvPr id="6149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2357438"/>
            <a:ext cx="3419476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sx="99000" sy="99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1"/>
          <p:cNvSpPr txBox="1">
            <a:spLocks/>
          </p:cNvSpPr>
          <p:nvPr/>
        </p:nvSpPr>
        <p:spPr>
          <a:xfrm>
            <a:off x="6553200" y="61245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FE152E9-1468-42FF-99C5-4CFBC62F1F2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7179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pic>
        <p:nvPicPr>
          <p:cNvPr id="7181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981200"/>
            <a:ext cx="23081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8" y="2667000"/>
            <a:ext cx="23081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8" y="3048000"/>
            <a:ext cx="23081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8" y="3733800"/>
            <a:ext cx="230812" cy="2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7" y="4343400"/>
            <a:ext cx="23081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8" y="4724400"/>
            <a:ext cx="23081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8" y="5105400"/>
            <a:ext cx="23081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15" descr="C:\Users\hp\Downloads\gruen-haken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387" y="6015037"/>
            <a:ext cx="23081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19113" y="1412875"/>
            <a:ext cx="8229600" cy="60325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АРМ «СРО»</a:t>
            </a:r>
          </a:p>
        </p:txBody>
      </p:sp>
      <p:sp>
        <p:nvSpPr>
          <p:cNvPr id="15363" name="Содержимое 2"/>
          <p:cNvSpPr txBox="1">
            <a:spLocks/>
          </p:cNvSpPr>
          <p:nvPr/>
        </p:nvSpPr>
        <p:spPr bwMode="auto">
          <a:xfrm>
            <a:off x="323850" y="2060575"/>
            <a:ext cx="55435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8300" indent="-368300" defTabSz="989013" eaLnBrk="0" hangingPunct="0">
              <a:spcBef>
                <a:spcPts val="875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ru-RU" sz="2000" i="1" dirty="0">
                <a:solidFill>
                  <a:srgbClr val="000000"/>
                </a:solidFill>
                <a:latin typeface="Calibri" pitchFamily="34" charset="0"/>
              </a:rPr>
              <a:t>Программа сбора, проверки и  передачи </a:t>
            </a:r>
            <a:r>
              <a:rPr lang="ru-RU" sz="2000" i="1" dirty="0" err="1">
                <a:solidFill>
                  <a:srgbClr val="000000"/>
                </a:solidFill>
                <a:latin typeface="Calibri" pitchFamily="34" charset="0"/>
              </a:rPr>
              <a:t>энергопаспортов</a:t>
            </a:r>
            <a:r>
              <a:rPr lang="ru-RU" sz="2000" i="1" dirty="0">
                <a:solidFill>
                  <a:srgbClr val="000000"/>
                </a:solidFill>
                <a:latin typeface="Calibri" pitchFamily="34" charset="0"/>
              </a:rPr>
              <a:t> в Минэнерго России :</a:t>
            </a:r>
          </a:p>
          <a:p>
            <a:pPr marL="368300" indent="-368300" defTabSz="989013" eaLnBrk="0" hangingPunct="0">
              <a:spcBef>
                <a:spcPts val="875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Прием и проверка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энергопаспортов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от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энергоаудиторов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; </a:t>
            </a:r>
          </a:p>
          <a:p>
            <a:pPr marL="368300" indent="-368300" defTabSz="989013" eaLnBrk="0" hangingPunct="0">
              <a:spcBef>
                <a:spcPts val="875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Хранение и анализ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энергопаспортов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;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  <a:p>
            <a:pPr marL="368300" indent="-368300" defTabSz="989013" eaLnBrk="0" hangingPunct="0">
              <a:spcBef>
                <a:spcPts val="875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Ведение реестра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энергоаудиторов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и сданных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энергопаспортов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;</a:t>
            </a:r>
          </a:p>
          <a:p>
            <a:pPr marL="368300" indent="-368300" defTabSz="989013" eaLnBrk="0" hangingPunct="0">
              <a:spcBef>
                <a:spcPts val="875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Передача паспортов в Минэнерго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(исполнение требования ФЗ 261 </a:t>
            </a:r>
            <a:r>
              <a:rPr lang="ru-RU" sz="2000" dirty="0">
                <a:latin typeface="Calibri" pitchFamily="34" charset="0"/>
              </a:rPr>
              <a:t>от </a:t>
            </a:r>
            <a:r>
              <a:rPr lang="ru-RU" sz="2000" dirty="0" smtClean="0">
                <a:latin typeface="Calibri" pitchFamily="34" charset="0"/>
              </a:rPr>
              <a:t>23.11.2009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</a:rPr>
              <a:t>с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использованием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ЭЦП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(Электронная цифровая подпись).</a:t>
            </a:r>
          </a:p>
          <a:p>
            <a:pPr marL="368300" indent="-368300" defTabSz="989013">
              <a:spcBef>
                <a:spcPts val="875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ru-RU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6" name="Picture 2" descr="C:\Users\hp\Pictures\News_Man_at_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988" y="2997200"/>
            <a:ext cx="2824162" cy="1871663"/>
          </a:xfrm>
          <a:prstGeom prst="rect">
            <a:avLst/>
          </a:prstGeom>
          <a:noFill/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05AECBF-E7DA-4ECE-96A9-8ACE21C91F5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5371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hp\Pictures\bigstockphoto_Man_Working_Computer_220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7350" y="4579938"/>
            <a:ext cx="1938338" cy="1295400"/>
          </a:xfrm>
          <a:prstGeom prst="rect">
            <a:avLst/>
          </a:prstGeom>
          <a:noFill/>
          <a:effectLst>
            <a:outerShdw blurRad="1905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60363" y="2132013"/>
            <a:ext cx="6299200" cy="4392612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Удобный ввод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(в т.ч. одновременный ввод несколькими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энергоаудиторами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), хранение и поиск </a:t>
            </a:r>
            <a:r>
              <a:rPr lang="ru-RU" sz="1600" kern="0" dirty="0" err="1">
                <a:solidFill>
                  <a:srgbClr val="000000"/>
                </a:solidFill>
                <a:latin typeface="+mn-lt"/>
                <a:cs typeface="+mn-cs"/>
              </a:rPr>
              <a:t>энергопаспортов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Проверка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 основных параметров паспорта;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Подписание паспортов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с использованием персональной</a:t>
            </a:r>
            <a:r>
              <a:rPr lang="en-US" sz="1600" kern="0" dirty="0">
                <a:solidFill>
                  <a:srgbClr val="000000"/>
                </a:solidFill>
                <a:latin typeface="+mn-lt"/>
                <a:cs typeface="+mn-cs"/>
              </a:rPr>
              <a:t>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ЭЦП;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Подготовка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 печатной формы;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Передача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 документов  в СРО;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Автоматическое заполнение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расчетных полей (расчет значений);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База рекомендаций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,  типовых мероприятий; 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Справочно-нормативные материалы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, информационная и обучающая поддержка;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Возможность </a:t>
            </a:r>
            <a:r>
              <a:rPr lang="en-US" sz="1600" kern="0" dirty="0">
                <a:solidFill>
                  <a:srgbClr val="000000"/>
                </a:solidFill>
                <a:latin typeface="+mn-lt"/>
                <a:cs typeface="+mn-cs"/>
              </a:rPr>
              <a:t>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использования </a:t>
            </a: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мобильной версии;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Возможность получать </a:t>
            </a:r>
            <a:r>
              <a:rPr lang="ru-RU" sz="1600" b="1" kern="0" dirty="0">
                <a:solidFill>
                  <a:srgbClr val="000000"/>
                </a:solidFill>
                <a:latin typeface="+mn-lt"/>
                <a:cs typeface="+mn-cs"/>
              </a:rPr>
              <a:t>уже частично заполненный паспорт </a:t>
            </a:r>
            <a:r>
              <a:rPr lang="ru-RU" sz="1600" kern="0" dirty="0">
                <a:solidFill>
                  <a:srgbClr val="000000"/>
                </a:solidFill>
                <a:latin typeface="+mn-lt"/>
                <a:cs typeface="+mn-cs"/>
              </a:rPr>
              <a:t>из системы «Управление энергосбережением».</a:t>
            </a:r>
          </a:p>
          <a:p>
            <a:pPr marL="342900" indent="-342900" fontAlgn="auto">
              <a:spcBef>
                <a:spcPts val="8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/>
            </a:pPr>
            <a:endParaRPr lang="ru-RU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6" name="Picture 7" descr="C:\Users\hp\Pictures\vhf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492375"/>
            <a:ext cx="1785938" cy="1374775"/>
          </a:xfrm>
          <a:prstGeom prst="rect">
            <a:avLst/>
          </a:prstGeom>
          <a:noFill/>
          <a:effectLst>
            <a:outerShdw blurRad="1905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74650" y="1412875"/>
            <a:ext cx="8229600" cy="6477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АРМ «</a:t>
            </a:r>
            <a:r>
              <a:rPr lang="ru-RU" sz="2800" b="1" kern="0" dirty="0" err="1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Энергоаудитор</a:t>
            </a: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»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0E11E88-92D4-4C63-8A5D-DEE76DF92E0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8204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35696" y="1988840"/>
            <a:ext cx="5472608" cy="3818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68313" y="3573463"/>
            <a:ext cx="2159000" cy="935037"/>
          </a:xfrm>
          <a:prstGeom prst="wedgeRoundRectCallout">
            <a:avLst>
              <a:gd name="adj1" fmla="val 37607"/>
              <a:gd name="adj2" fmla="val -146130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Группировка паспортов – принятые, отправленные, в работе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635375" y="3644900"/>
            <a:ext cx="1728788" cy="646113"/>
          </a:xfrm>
          <a:prstGeom prst="wedgeRoundRectCallout">
            <a:avLst>
              <a:gd name="adj1" fmla="val -46786"/>
              <a:gd name="adj2" fmla="val -133808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Реестр паспортов в работе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562725" y="3068638"/>
            <a:ext cx="2257425" cy="1584325"/>
          </a:xfrm>
          <a:prstGeom prst="wedgeRoundRectCallout">
            <a:avLst>
              <a:gd name="adj1" fmla="val -118627"/>
              <a:gd name="adj2" fmla="val -76842"/>
              <a:gd name="adj3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rgbClr val="FF3300"/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Панель инструментов: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-Создать новый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-Редактировать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rgbClr val="C00000"/>
                </a:solidFill>
              </a:rPr>
              <a:t>Удалить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-Подписать ЭЦП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-Выгрузить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-Распечатать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061D9A6-EAE9-47B5-BF8E-87872613AE1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0252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FF3300"/>
              </a:solidFill>
            </a:endParaRPr>
          </a:p>
        </p:txBody>
      </p:sp>
      <p:pic>
        <p:nvPicPr>
          <p:cNvPr id="16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1908175" y="1341438"/>
            <a:ext cx="5472113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Основные интерфейсы системы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751489" cy="375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356350" y="3284538"/>
            <a:ext cx="1816100" cy="788987"/>
          </a:xfrm>
          <a:prstGeom prst="wedgeRoundRectCallout">
            <a:avLst>
              <a:gd name="adj1" fmla="val -61832"/>
              <a:gd name="adj2" fmla="val -12458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Ввод данных </a:t>
            </a:r>
            <a:r>
              <a:rPr lang="ru-RU" sz="1400" dirty="0" err="1">
                <a:solidFill>
                  <a:srgbClr val="C00000"/>
                </a:solidFill>
              </a:rPr>
              <a:t>энергопаспорта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2263" y="3429000"/>
            <a:ext cx="1946275" cy="865188"/>
          </a:xfrm>
          <a:prstGeom prst="wedgeRoundRectCallout">
            <a:avLst>
              <a:gd name="adj1" fmla="val 55743"/>
              <a:gd name="adj2" fmla="val -115660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3300"/>
            </a:solidFill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C00000"/>
                </a:solidFill>
              </a:rPr>
              <a:t>Вводятся все необходимые данные для приложений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980728"/>
          </a:xfrm>
          <a:prstGeom prst="rect">
            <a:avLst/>
          </a:prstGeom>
          <a:gradFill flip="none" rotWithShape="1">
            <a:gsLst>
              <a:gs pos="15000">
                <a:schemeClr val="tx2">
                  <a:lumMod val="20000"/>
                  <a:lumOff val="80000"/>
                  <a:alpha val="58000"/>
                </a:schemeClr>
              </a:gs>
              <a:gs pos="64000">
                <a:schemeClr val="tx2"/>
              </a:gs>
              <a:gs pos="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6553200" y="6453188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AEE1AD7-522F-413C-B735-57A24780AF8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813" y="-26988"/>
            <a:ext cx="2159000" cy="88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1540000" sx="125000" sy="125000" algn="tl" rotWithShape="0">
              <a:schemeClr val="bg1">
                <a:alpha val="55000"/>
              </a:schemeClr>
            </a:outerShdw>
          </a:effectLst>
        </p:spPr>
      </p:pic>
      <p:sp>
        <p:nvSpPr>
          <p:cNvPr id="11275" name="Rectangle 5"/>
          <p:cNvSpPr>
            <a:spLocks noChangeArrowheads="1"/>
          </p:cNvSpPr>
          <p:nvPr/>
        </p:nvSpPr>
        <p:spPr bwMode="auto">
          <a:xfrm>
            <a:off x="0" y="981075"/>
            <a:ext cx="9144000" cy="287338"/>
          </a:xfrm>
          <a:prstGeom prst="rect">
            <a:avLst/>
          </a:prstGeom>
          <a:gradFill rotWithShape="1">
            <a:gsLst>
              <a:gs pos="0">
                <a:srgbClr val="A01200"/>
              </a:gs>
              <a:gs pos="50000">
                <a:srgbClr val="E61F00"/>
              </a:gs>
              <a:gs pos="100000">
                <a:srgbClr val="FF2800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http://webattach.mail.yandex.net/message_part_real/box_orange.png?sid=TVb2HSgHFfVse92OE5SP1XodxmJsaxqgMTDs0vybEx%2FWWnfgmz1X1HrKXhq6o4eFXOcAQ%2FjSHXKJ4vM5P5Bf9w%3D%3D&amp;name=box_orange.png&amp;ids=2130000001097892576&amp;no_disposition=y&amp;suid=213181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38100"/>
            <a:ext cx="133191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0" sx="124000" sy="124000" algn="ctr" rotWithShape="0">
              <a:schemeClr val="bg1">
                <a:alpha val="40000"/>
              </a:schemeClr>
            </a:outerShdw>
          </a:effec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908175" y="1341438"/>
            <a:ext cx="5472113" cy="574675"/>
          </a:xfrm>
          <a:prstGeom prst="rect">
            <a:avLst/>
          </a:prstGeom>
          <a:effectLst>
            <a:outerShdw blurRad="177800" dir="5400000" algn="ctr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800" b="1" kern="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Основные интерфейсы системы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31913" y="188913"/>
            <a:ext cx="3095625" cy="763587"/>
          </a:xfrm>
          <a:prstGeom prst="rect">
            <a:avLst/>
          </a:prstGeom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</a:t>
            </a:r>
            <a:r>
              <a:rPr lang="ru-RU" sz="2000" b="1" kern="0" dirty="0" err="1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Энергоаудитор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0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АРМ «СРО»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457200" indent="-457200" defTabSz="872833" fontAlgn="auto">
          <a:spcBef>
            <a:spcPts val="875"/>
          </a:spcBef>
          <a:spcAft>
            <a:spcPts val="0"/>
          </a:spcAft>
          <a:buClr>
            <a:srgbClr val="000000"/>
          </a:buClr>
          <a:buSzPct val="100000"/>
          <a:defRPr kern="0" dirty="0" smtClean="0">
            <a:solidFill>
              <a:srgbClr val="000000"/>
            </a:solidFill>
            <a:latin typeface="+mn-lt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318</TotalTime>
  <Words>1017</Words>
  <Application>Microsoft Office PowerPoint</Application>
  <PresentationFormat>Экран (4:3)</PresentationFormat>
  <Paragraphs>191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feo</cp:lastModifiedBy>
  <cp:revision>17</cp:revision>
  <dcterms:created xsi:type="dcterms:W3CDTF">2010-10-26T10:28:26Z</dcterms:created>
  <dcterms:modified xsi:type="dcterms:W3CDTF">2011-02-09T14:28:35Z</dcterms:modified>
</cp:coreProperties>
</file>